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48" r:id="rId1"/>
  </p:sldMasterIdLst>
  <p:notesMasterIdLst>
    <p:notesMasterId r:id="rId19"/>
  </p:notesMasterIdLst>
  <p:sldIdLst>
    <p:sldId id="256" r:id="rId2"/>
    <p:sldId id="258" r:id="rId3"/>
    <p:sldId id="274" r:id="rId4"/>
    <p:sldId id="275" r:id="rId5"/>
    <p:sldId id="276" r:id="rId6"/>
    <p:sldId id="259" r:id="rId7"/>
    <p:sldId id="278" r:id="rId8"/>
    <p:sldId id="257" r:id="rId9"/>
    <p:sldId id="279" r:id="rId10"/>
    <p:sldId id="272" r:id="rId11"/>
    <p:sldId id="260" r:id="rId12"/>
    <p:sldId id="261" r:id="rId13"/>
    <p:sldId id="262" r:id="rId14"/>
    <p:sldId id="263" r:id="rId15"/>
    <p:sldId id="273" r:id="rId16"/>
    <p:sldId id="264" r:id="rId17"/>
    <p:sldId id="277" r:id="rId1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sare Ciancianaini" initials="C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66"/>
    <a:srgbClr val="2A4CDE"/>
    <a:srgbClr val="FFE3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9" autoAdjust="0"/>
    <p:restoredTop sz="94643" autoAdjust="0"/>
  </p:normalViewPr>
  <p:slideViewPr>
    <p:cSldViewPr>
      <p:cViewPr varScale="1">
        <p:scale>
          <a:sx n="100" d="100"/>
          <a:sy n="100" d="100"/>
        </p:scale>
        <p:origin x="142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678F65-4ADD-4F4D-966C-BA02653E71F1}" type="datetimeFigureOut">
              <a:rPr lang="it-IT" smtClean="0"/>
              <a:pPr/>
              <a:t>01/09/16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CD5158-8D3D-400B-8839-3382215B03BA}" type="slidenum">
              <a:rPr lang="it-IT" smtClean="0"/>
              <a:pPr/>
              <a:t>‹n.›</a:t>
            </a:fld>
            <a:endParaRPr lang="it-IT"/>
          </a:p>
        </p:txBody>
      </p:sp>
    </p:spTree>
    <p:extLst>
      <p:ext uri="{BB962C8B-B14F-4D97-AF65-F5344CB8AC3E}">
        <p14:creationId xmlns:p14="http://schemas.microsoft.com/office/powerpoint/2010/main" val="18588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04CD5158-8D3D-400B-8839-3382215B03BA}" type="slidenum">
              <a:rPr lang="it-IT" smtClean="0"/>
              <a:pPr/>
              <a:t>14</a:t>
            </a:fld>
            <a:endParaRPr lang="it-IT"/>
          </a:p>
        </p:txBody>
      </p:sp>
    </p:spTree>
    <p:extLst>
      <p:ext uri="{BB962C8B-B14F-4D97-AF65-F5344CB8AC3E}">
        <p14:creationId xmlns:p14="http://schemas.microsoft.com/office/powerpoint/2010/main" val="364359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04CD5158-8D3D-400B-8839-3382215B03BA}" type="slidenum">
              <a:rPr lang="it-IT" smtClean="0"/>
              <a:pPr/>
              <a:t>16</a:t>
            </a:fld>
            <a:endParaRPr lang="it-IT"/>
          </a:p>
        </p:txBody>
      </p:sp>
    </p:spTree>
    <p:extLst>
      <p:ext uri="{BB962C8B-B14F-4D97-AF65-F5344CB8AC3E}">
        <p14:creationId xmlns:p14="http://schemas.microsoft.com/office/powerpoint/2010/main" val="860307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E772A0C-4A02-4B89-BF5B-96F88E34722E}" type="datetime1">
              <a:rPr lang="it-IT" smtClean="0"/>
              <a:pPr/>
              <a:t>01/09/16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6876256" y="6381328"/>
            <a:ext cx="2133600" cy="365125"/>
          </a:xfrm>
        </p:spPr>
        <p:txBody>
          <a:bodyPr/>
          <a:lstStyle>
            <a:lvl1pPr>
              <a:defRPr sz="1600" b="0">
                <a:solidFill>
                  <a:srgbClr val="FFFF00"/>
                </a:solidFill>
                <a:latin typeface="Arial Black" pitchFamily="34" charset="0"/>
              </a:defRPr>
            </a:lvl1pPr>
          </a:lstStyle>
          <a:p>
            <a:fld id="{ADE84033-FA7A-4536-B5D3-A80D5036F1FD}" type="slidenum">
              <a:rPr lang="it-IT" smtClean="0"/>
              <a:pPr/>
              <a:t>‹n.›</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BD93933-0EF3-411A-AD58-456492F6F846}" type="datetime1">
              <a:rPr lang="it-IT" smtClean="0"/>
              <a:pPr/>
              <a:t>01/09/16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9F8BFBB-F3C0-444B-9CF8-401B2D72487E}" type="datetime1">
              <a:rPr lang="it-IT" smtClean="0"/>
              <a:pPr/>
              <a:t>01/09/16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9AE1846-F8A5-480E-B273-6C22C39AF1CF}" type="datetime1">
              <a:rPr lang="it-IT" smtClean="0"/>
              <a:pPr/>
              <a:t>01/09/16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D762E3F-DD6A-4F2B-BE0B-7E2FC2D1B8F0}" type="datetime1">
              <a:rPr lang="it-IT" smtClean="0"/>
              <a:pPr/>
              <a:t>01/09/16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088E758-B0F8-47A5-A0CC-1BDBB4E6AC99}" type="datetime1">
              <a:rPr lang="it-IT" smtClean="0"/>
              <a:pPr/>
              <a:t>01/09/16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41E06F6-61E2-459F-B379-FEFE720F463A}" type="datetime1">
              <a:rPr lang="it-IT" smtClean="0"/>
              <a:pPr/>
              <a:t>01/09/16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4F8B298-31B0-4C78-8A93-93AE0C2F7A83}" type="datetime1">
              <a:rPr lang="it-IT" smtClean="0"/>
              <a:pPr/>
              <a:t>01/09/16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D563AB3-5D4E-4CCD-911E-AAA3B244FB3D}" type="datetime1">
              <a:rPr lang="it-IT" smtClean="0"/>
              <a:pPr/>
              <a:t>01/09/16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EBBD0F8-3F3A-47BD-8102-A6BFFC0B4E28}" type="datetime1">
              <a:rPr lang="it-IT" smtClean="0"/>
              <a:pPr/>
              <a:t>01/09/16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9D952ED-BA38-409C-8AF8-8892EEB506BC}" type="datetime1">
              <a:rPr lang="it-IT" smtClean="0"/>
              <a:pPr/>
              <a:t>01/09/16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E84033-FA7A-4536-B5D3-A80D5036F1FD}"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olo titolo">
    <p:spTree>
      <p:nvGrpSpPr>
        <p:cNvPr id="1" name=""/>
        <p:cNvGrpSpPr/>
        <p:nvPr/>
      </p:nvGrpSpPr>
      <p:grpSpPr>
        <a:xfrm>
          <a:off x="0" y="0"/>
          <a:ext cx="0" cy="0"/>
          <a:chOff x="0" y="0"/>
          <a:chExt cx="0" cy="0"/>
        </a:xfrm>
      </p:grpSpPr>
      <p:sp>
        <p:nvSpPr>
          <p:cNvPr id="12" name="Segnaposto data 11"/>
          <p:cNvSpPr>
            <a:spLocks noGrp="1"/>
          </p:cNvSpPr>
          <p:nvPr>
            <p:ph type="dt" sz="half" idx="10"/>
          </p:nvPr>
        </p:nvSpPr>
        <p:spPr/>
        <p:txBody>
          <a:bodyPr/>
          <a:lstStyle/>
          <a:p>
            <a:fld id="{E9C7FC7C-6402-49B1-A163-B37D58D2D8E4}" type="datetimeFigureOut">
              <a:rPr lang="it-IT" smtClean="0"/>
              <a:pPr/>
              <a:t>01/09/16</a:t>
            </a:fld>
            <a:endParaRPr lang="it-IT"/>
          </a:p>
        </p:txBody>
      </p:sp>
      <p:sp>
        <p:nvSpPr>
          <p:cNvPr id="21" name="Segnaposto piè di pagina 20"/>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E0C26E3-59D7-4DAC-BA65-901DF1BC37C7}" type="slidenum">
              <a:rPr lang="it-IT" smtClean="0"/>
              <a:pPr/>
              <a:t>‹n.›</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5BD59-2FEC-42C5-B1F8-A586C57DCE37}" type="datetime1">
              <a:rPr lang="it-IT" smtClean="0"/>
              <a:pPr/>
              <a:t>01/09/16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84033-FA7A-4536-B5D3-A80D5036F1FD}"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jpeg"/><Relationship Id="rId3"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 Id="rId3"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5.xml"/><Relationship Id="rId2"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1" Type="http://schemas.openxmlformats.org/officeDocument/2006/relationships/slideLayout" Target="../slideLayouts/slideLayout12.xml"/><Relationship Id="rId2"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Rettangolo 1"/>
          <p:cNvSpPr/>
          <p:nvPr/>
        </p:nvSpPr>
        <p:spPr>
          <a:xfrm>
            <a:off x="1547664" y="1"/>
            <a:ext cx="5976664" cy="92333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t-IT"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Mc 8,34 -9,13</a:t>
            </a:r>
            <a:endParaRPr lang="it-IT"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3" name="Immagine 2" descr="musei_basilica_san_pietro_007_mosaico.jpg"/>
          <p:cNvPicPr>
            <a:picLocks noChangeAspect="1"/>
          </p:cNvPicPr>
          <p:nvPr/>
        </p:nvPicPr>
        <p:blipFill>
          <a:blip r:embed="rId2" cstate="print"/>
          <a:srcRect t="8122" b="5239"/>
          <a:stretch>
            <a:fillRect/>
          </a:stretch>
        </p:blipFill>
        <p:spPr>
          <a:xfrm>
            <a:off x="1115616" y="908720"/>
            <a:ext cx="7092280" cy="4608512"/>
          </a:xfrm>
          <a:prstGeom prst="rect">
            <a:avLst/>
          </a:prstGeom>
        </p:spPr>
      </p:pic>
      <p:sp>
        <p:nvSpPr>
          <p:cNvPr id="5" name="Rettangolo 4"/>
          <p:cNvSpPr/>
          <p:nvPr/>
        </p:nvSpPr>
        <p:spPr>
          <a:xfrm>
            <a:off x="807228" y="5733256"/>
            <a:ext cx="7619843" cy="923330"/>
          </a:xfrm>
          <a:prstGeom prst="rect">
            <a:avLst/>
          </a:prstGeom>
          <a:solidFill>
            <a:srgbClr val="FFFF00"/>
          </a:solid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it-IT" sz="5400" b="1" cap="none" spc="0" dirty="0" smtClean="0">
                <a:ln>
                  <a:prstDash val="solid"/>
                </a:ln>
                <a:solidFill>
                  <a:schemeClr val="accent1">
                    <a:lumMod val="75000"/>
                  </a:schemeClr>
                </a:solidFill>
                <a:effectLst>
                  <a:outerShdw blurRad="88000" dist="50800" dir="5040000" algn="tl">
                    <a:schemeClr val="accent4">
                      <a:tint val="80000"/>
                      <a:satMod val="250000"/>
                      <a:alpha val="45000"/>
                    </a:schemeClr>
                  </a:outerShdw>
                </a:effectLst>
              </a:rPr>
              <a:t>La Trasfigurazione di Gesù</a:t>
            </a:r>
            <a:endParaRPr lang="it-IT" sz="5400" b="1" cap="none" spc="0" dirty="0">
              <a:ln>
                <a:prstDash val="solid"/>
              </a:ln>
              <a:solidFill>
                <a:schemeClr val="accent1">
                  <a:lumMod val="75000"/>
                </a:schemeClr>
              </a:solidFill>
              <a:effectLst>
                <a:outerShdw blurRad="88000" dist="50800" dir="5040000" algn="tl">
                  <a:schemeClr val="accent4">
                    <a:tint val="80000"/>
                    <a:satMod val="250000"/>
                    <a:alpha val="45000"/>
                  </a:schemeClr>
                </a:outerShdw>
              </a:effectLst>
            </a:endParaRPr>
          </a:p>
        </p:txBody>
      </p:sp>
      <p:sp>
        <p:nvSpPr>
          <p:cNvPr id="6" name="Segnaposto numero diapositiva 5"/>
          <p:cNvSpPr>
            <a:spLocks noGrp="1"/>
          </p:cNvSpPr>
          <p:nvPr>
            <p:ph type="sldNum" sz="quarter" idx="12"/>
          </p:nvPr>
        </p:nvSpPr>
        <p:spPr/>
        <p:txBody>
          <a:bodyPr/>
          <a:lstStyle/>
          <a:p>
            <a:fld id="{ADE84033-FA7A-4536-B5D3-A80D5036F1FD}" type="slidenum">
              <a:rPr lang="it-IT" smtClean="0"/>
              <a:pPr/>
              <a:t>1</a:t>
            </a:fld>
            <a:endParaRPr lang="it-IT"/>
          </a:p>
        </p:txBody>
      </p:sp>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500"/>
                            </p:stCondLst>
                            <p:childTnLst>
                              <p:par>
                                <p:cTn id="11" presetID="22" presetClass="entr" presetSubtype="4" fill="hold" nodeType="after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2500"/>
                            </p:stCondLst>
                            <p:childTnLst>
                              <p:par>
                                <p:cTn id="15" presetID="25"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CasellaDiTesto 1"/>
          <p:cNvSpPr txBox="1"/>
          <p:nvPr/>
        </p:nvSpPr>
        <p:spPr>
          <a:xfrm>
            <a:off x="251520" y="476672"/>
            <a:ext cx="3600400" cy="6124754"/>
          </a:xfrm>
          <a:prstGeom prst="rect">
            <a:avLst/>
          </a:prstGeom>
          <a:noFill/>
        </p:spPr>
        <p:txBody>
          <a:bodyPr wrap="square" rtlCol="0">
            <a:spAutoFit/>
          </a:bodyPr>
          <a:lstStyle/>
          <a:p>
            <a:r>
              <a:rPr lang="it-IT" sz="2800" b="1" dirty="0" smtClean="0">
                <a:solidFill>
                  <a:srgbClr val="FFFF00"/>
                </a:solidFill>
              </a:rPr>
              <a:t>Nel cap. 8 Gesù parte dal territorio della </a:t>
            </a:r>
            <a:r>
              <a:rPr lang="it-IT" sz="2800" b="1" dirty="0" err="1" smtClean="0">
                <a:solidFill>
                  <a:srgbClr val="FFFF00"/>
                </a:solidFill>
              </a:rPr>
              <a:t>Decapoli</a:t>
            </a:r>
            <a:r>
              <a:rPr lang="it-IT" sz="2800" b="1" dirty="0" smtClean="0">
                <a:solidFill>
                  <a:srgbClr val="FFFF00"/>
                </a:solidFill>
              </a:rPr>
              <a:t>  dove è avvenuto il secondo miracolo dei pani, poi si trasferisce a </a:t>
            </a:r>
            <a:r>
              <a:rPr lang="it-IT" sz="2800" b="1" dirty="0" err="1" smtClean="0">
                <a:solidFill>
                  <a:srgbClr val="FFFF00"/>
                </a:solidFill>
              </a:rPr>
              <a:t>Dalmanuta</a:t>
            </a:r>
            <a:r>
              <a:rPr lang="it-IT" sz="2800" b="1" dirty="0" smtClean="0">
                <a:solidFill>
                  <a:srgbClr val="FFFF00"/>
                </a:solidFill>
              </a:rPr>
              <a:t>  sulla sponda occidentale del lago , da qui  a </a:t>
            </a:r>
            <a:r>
              <a:rPr lang="it-IT" sz="2800" b="1" dirty="0" err="1" smtClean="0">
                <a:solidFill>
                  <a:srgbClr val="FFFF00"/>
                </a:solidFill>
              </a:rPr>
              <a:t>Betsaida</a:t>
            </a:r>
            <a:r>
              <a:rPr lang="it-IT" sz="2800" b="1" dirty="0" smtClean="0">
                <a:solidFill>
                  <a:srgbClr val="FFFF00"/>
                </a:solidFill>
              </a:rPr>
              <a:t> dove guarisce un cieco ed infine a Cesarea di Filippo  dove avviene la professione di Pietro. </a:t>
            </a:r>
            <a:endParaRPr lang="it-IT" sz="2800" b="1" dirty="0">
              <a:solidFill>
                <a:srgbClr val="FFFF00"/>
              </a:solidFill>
            </a:endParaRPr>
          </a:p>
        </p:txBody>
      </p:sp>
      <p:grpSp>
        <p:nvGrpSpPr>
          <p:cNvPr id="3" name="Gruppo 2"/>
          <p:cNvGrpSpPr/>
          <p:nvPr/>
        </p:nvGrpSpPr>
        <p:grpSpPr>
          <a:xfrm>
            <a:off x="3923928" y="476672"/>
            <a:ext cx="5112568" cy="5976664"/>
            <a:chOff x="1721856" y="0"/>
            <a:chExt cx="5121916" cy="6597352"/>
          </a:xfrm>
        </p:grpSpPr>
        <p:pic>
          <p:nvPicPr>
            <p:cNvPr id="4" name="Immagine 3" descr="Mappa-Palestina-al-tempo-di-Gesu.jpg"/>
            <p:cNvPicPr>
              <a:picLocks noChangeAspect="1"/>
            </p:cNvPicPr>
            <p:nvPr/>
          </p:nvPicPr>
          <p:blipFill>
            <a:blip r:embed="rId2" cstate="print">
              <a:grayscl/>
            </a:blip>
            <a:srcRect l="64336" t="17700" r="12960" b="61632"/>
            <a:stretch>
              <a:fillRect/>
            </a:stretch>
          </p:blipFill>
          <p:spPr>
            <a:xfrm>
              <a:off x="1721856" y="0"/>
              <a:ext cx="5121916" cy="6597352"/>
            </a:xfrm>
            <a:prstGeom prst="rect">
              <a:avLst/>
            </a:prstGeom>
            <a:ln w="15875" cmpd="dbl">
              <a:solidFill>
                <a:schemeClr val="tx1"/>
              </a:solidFill>
            </a:ln>
          </p:spPr>
        </p:pic>
        <p:cxnSp>
          <p:nvCxnSpPr>
            <p:cNvPr id="5" name="Connettore 2 4"/>
            <p:cNvCxnSpPr/>
            <p:nvPr/>
          </p:nvCxnSpPr>
          <p:spPr>
            <a:xfrm flipH="1" flipV="1">
              <a:off x="3995936" y="3573016"/>
              <a:ext cx="576064" cy="100811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 name="Connettore 7 5"/>
            <p:cNvCxnSpPr/>
            <p:nvPr/>
          </p:nvCxnSpPr>
          <p:spPr>
            <a:xfrm flipV="1">
              <a:off x="3923928" y="3356992"/>
              <a:ext cx="720080" cy="72008"/>
            </a:xfrm>
            <a:prstGeom prst="curvedConnector3">
              <a:avLst>
                <a:gd name="adj1" fmla="val 50000"/>
              </a:avLst>
            </a:prstGeom>
            <a:ln>
              <a:solidFill>
                <a:srgbClr val="00B050"/>
              </a:solidFill>
              <a:tailEnd type="arrow"/>
            </a:ln>
          </p:spPr>
          <p:style>
            <a:lnRef idx="3">
              <a:schemeClr val="accent2"/>
            </a:lnRef>
            <a:fillRef idx="0">
              <a:schemeClr val="accent2"/>
            </a:fillRef>
            <a:effectRef idx="2">
              <a:schemeClr val="accent2"/>
            </a:effectRef>
            <a:fontRef idx="minor">
              <a:schemeClr val="tx1"/>
            </a:fontRef>
          </p:style>
        </p:cxnSp>
        <p:cxnSp>
          <p:nvCxnSpPr>
            <p:cNvPr id="7" name="Connettore 7 6"/>
            <p:cNvCxnSpPr/>
            <p:nvPr/>
          </p:nvCxnSpPr>
          <p:spPr>
            <a:xfrm rot="5400000" flipH="1" flipV="1">
              <a:off x="3772314" y="1714436"/>
              <a:ext cx="2325480" cy="714053"/>
            </a:xfrm>
            <a:prstGeom prst="curvedConnector3">
              <a:avLst>
                <a:gd name="adj1" fmla="val 37518"/>
              </a:avLst>
            </a:prstGeom>
            <a:ln w="38100" cmpd="sng">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ttore 7 7"/>
            <p:cNvCxnSpPr/>
            <p:nvPr/>
          </p:nvCxnSpPr>
          <p:spPr>
            <a:xfrm rot="5400000">
              <a:off x="1799692" y="1880828"/>
              <a:ext cx="4320480" cy="2520280"/>
            </a:xfrm>
            <a:prstGeom prst="curvedConnector3">
              <a:avLst>
                <a:gd name="adj1" fmla="val 46172"/>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
        <p:nvSpPr>
          <p:cNvPr id="9" name="Segnaposto numero diapositiva 8"/>
          <p:cNvSpPr>
            <a:spLocks noGrp="1"/>
          </p:cNvSpPr>
          <p:nvPr>
            <p:ph type="sldNum" sz="quarter" idx="12"/>
          </p:nvPr>
        </p:nvSpPr>
        <p:spPr>
          <a:xfrm>
            <a:off x="6804248" y="6492875"/>
            <a:ext cx="2133600" cy="365125"/>
          </a:xfrm>
        </p:spPr>
        <p:txBody>
          <a:bodyPr/>
          <a:lstStyle/>
          <a:p>
            <a:fld id="{ADE84033-FA7A-4536-B5D3-A80D5036F1FD}" type="slidenum">
              <a:rPr lang="it-IT" smtClean="0">
                <a:solidFill>
                  <a:srgbClr val="FFFF00"/>
                </a:solidFill>
              </a:rPr>
              <a:pPr/>
              <a:t>2</a:t>
            </a:fld>
            <a:endParaRPr lang="it-IT" dirty="0">
              <a:solidFill>
                <a:srgbClr val="FFFF00"/>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6" presetClass="entr" presetSubtype="21" fill="hold" nodeType="afterEffect">
                                  <p:stCondLst>
                                    <p:cond delay="50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barn(inVertical)">
                                      <p:cBhvr>
                                        <p:cTn id="14"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8488C4">
                <a:alpha val="40000"/>
              </a:srgbClr>
            </a:gs>
            <a:gs pos="53000">
              <a:srgbClr val="D4DEFF">
                <a:alpha val="52000"/>
              </a:srgbClr>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304800" y="0"/>
            <a:ext cx="8686800" cy="692696"/>
          </a:xfrm>
        </p:spPr>
        <p:txBody>
          <a:bodyPr>
            <a:normAutofit fontScale="90000"/>
          </a:bodyPr>
          <a:lstStyle/>
          <a:p>
            <a:pPr algn="ctr"/>
            <a:r>
              <a:rPr lang="it-IT" i="1" dirty="0" smtClean="0"/>
              <a:t>Dal Vangelo di marco 8,34-9,13</a:t>
            </a:r>
            <a:endParaRPr lang="it-IT" i="1" dirty="0"/>
          </a:p>
        </p:txBody>
      </p:sp>
      <p:sp>
        <p:nvSpPr>
          <p:cNvPr id="3" name="Segnaposto contenuto 2"/>
          <p:cNvSpPr>
            <a:spLocks noGrp="1"/>
          </p:cNvSpPr>
          <p:nvPr>
            <p:ph idx="1"/>
          </p:nvPr>
        </p:nvSpPr>
        <p:spPr>
          <a:xfrm>
            <a:off x="271140" y="6308376"/>
            <a:ext cx="8884096" cy="504056"/>
          </a:xfrm>
        </p:spPr>
        <p:txBody>
          <a:bodyPr>
            <a:noAutofit/>
          </a:bodyPr>
          <a:lstStyle/>
          <a:p>
            <a:pPr algn="just">
              <a:buNone/>
            </a:pPr>
            <a:r>
              <a:rPr lang="it-IT" sz="2800" b="1" baseline="30000" dirty="0" smtClean="0">
                <a:latin typeface="+mj-lt"/>
              </a:rPr>
              <a:t>34</a:t>
            </a:r>
            <a:r>
              <a:rPr lang="it-IT" sz="2800" b="1" dirty="0" smtClean="0">
                <a:latin typeface="+mj-lt"/>
              </a:rPr>
              <a:t>Convocata la folla insieme ai suoi discepoli, disse loro:</a:t>
            </a:r>
            <a:endParaRPr lang="it-IT" sz="2400" b="1" dirty="0">
              <a:latin typeface="+mj-lt"/>
            </a:endParaRPr>
          </a:p>
        </p:txBody>
      </p:sp>
      <p:pic>
        <p:nvPicPr>
          <p:cNvPr id="4" name="Picture 2" descr="NEOCATECUMENAL"/>
          <p:cNvPicPr>
            <a:picLocks noChangeAspect="1" noChangeArrowheads="1"/>
          </p:cNvPicPr>
          <p:nvPr/>
        </p:nvPicPr>
        <p:blipFill>
          <a:blip r:embed="rId2" cstate="print"/>
          <a:srcRect/>
          <a:stretch>
            <a:fillRect/>
          </a:stretch>
        </p:blipFill>
        <p:spPr bwMode="auto">
          <a:xfrm rot="21380603">
            <a:off x="19367" y="1059078"/>
            <a:ext cx="7275112" cy="5216942"/>
          </a:xfrm>
          <a:prstGeom prst="rect">
            <a:avLst/>
          </a:prstGeom>
          <a:ln>
            <a:noFill/>
          </a:ln>
          <a:effectLst>
            <a:softEdge rad="112500"/>
          </a:effectLst>
        </p:spPr>
      </p:pic>
      <p:pic>
        <p:nvPicPr>
          <p:cNvPr id="5" name="Picture 4" descr="http://www.papaboys.org/wp-content/uploads/2015/06/5479_foto1.jpg"/>
          <p:cNvPicPr>
            <a:picLocks noChangeAspect="1" noChangeArrowheads="1"/>
          </p:cNvPicPr>
          <p:nvPr/>
        </p:nvPicPr>
        <p:blipFill>
          <a:blip r:embed="rId3" cstate="print"/>
          <a:srcRect/>
          <a:stretch>
            <a:fillRect/>
          </a:stretch>
        </p:blipFill>
        <p:spPr bwMode="auto">
          <a:xfrm>
            <a:off x="6463828" y="897928"/>
            <a:ext cx="2691408" cy="1794272"/>
          </a:xfrm>
          <a:prstGeom prst="rect">
            <a:avLst/>
          </a:prstGeom>
          <a:ln>
            <a:noFill/>
          </a:ln>
          <a:effectLst>
            <a:softEdge rad="112500"/>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childTnLst>
                                </p:cTn>
                              </p:par>
                            </p:childTnLst>
                          </p:cTn>
                        </p:par>
                        <p:par>
                          <p:cTn id="15" fill="hold">
                            <p:stCondLst>
                              <p:cond delay="2000"/>
                            </p:stCondLst>
                            <p:childTnLst>
                              <p:par>
                                <p:cTn id="16" presetID="12" presetClass="entr" presetSubtype="4" fill="hold" nodeType="afterEffect">
                                  <p:stCondLst>
                                    <p:cond delay="100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slide(fromBottom)">
                                      <p:cBhvr>
                                        <p:cTn id="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BEAC7">
                <a:alpha val="59000"/>
              </a:srgbClr>
            </a:gs>
            <a:gs pos="17999">
              <a:srgbClr val="FEE7F2"/>
            </a:gs>
            <a:gs pos="36000">
              <a:srgbClr val="FAC77D">
                <a:alpha val="49000"/>
              </a:srgbClr>
            </a:gs>
            <a:gs pos="61000">
              <a:srgbClr val="FBA97D">
                <a:alpha val="28000"/>
              </a:srgbClr>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251520" y="2708920"/>
            <a:ext cx="4191000" cy="1656184"/>
          </a:xfrm>
        </p:spPr>
        <p:txBody>
          <a:bodyPr>
            <a:normAutofit/>
          </a:bodyPr>
          <a:lstStyle/>
          <a:p>
            <a:pPr>
              <a:buNone/>
            </a:pPr>
            <a:r>
              <a:rPr lang="it-IT" sz="2400" b="1" i="1" baseline="30000" dirty="0" smtClean="0">
                <a:latin typeface="+mj-lt"/>
              </a:rPr>
              <a:t>34</a:t>
            </a:r>
            <a:r>
              <a:rPr lang="it-IT" sz="2400" b="1" i="1" dirty="0" smtClean="0">
                <a:latin typeface="+mj-lt"/>
              </a:rPr>
              <a:t>“Se qualcuno vuol venire dietro a me rinneghi se stesso, prenda la sua croce e mi segua”</a:t>
            </a:r>
          </a:p>
          <a:p>
            <a:endParaRPr lang="it-IT" dirty="0"/>
          </a:p>
        </p:txBody>
      </p:sp>
      <p:sp>
        <p:nvSpPr>
          <p:cNvPr id="4" name="Segnaposto contenuto 3"/>
          <p:cNvSpPr>
            <a:spLocks noGrp="1"/>
          </p:cNvSpPr>
          <p:nvPr>
            <p:ph sz="half" idx="2"/>
          </p:nvPr>
        </p:nvSpPr>
        <p:spPr>
          <a:xfrm>
            <a:off x="4355976" y="2924944"/>
            <a:ext cx="4788024" cy="1872208"/>
          </a:xfrm>
        </p:spPr>
        <p:txBody>
          <a:bodyPr>
            <a:noAutofit/>
          </a:bodyPr>
          <a:lstStyle/>
          <a:p>
            <a:pPr marL="0" indent="0">
              <a:buNone/>
            </a:pPr>
            <a:r>
              <a:rPr lang="it-IT" sz="2400" b="1" i="1" baseline="30000" dirty="0" smtClean="0"/>
              <a:t>36</a:t>
            </a:r>
            <a:r>
              <a:rPr lang="it-IT" sz="2400" b="1" i="1" dirty="0" smtClean="0"/>
              <a:t>Che giova infatti all'uomo guadagnare il mondo intero, se poi perde la propria anima? </a:t>
            </a:r>
            <a:r>
              <a:rPr lang="it-IT" sz="2400" b="1" i="1" baseline="30000" dirty="0" smtClean="0"/>
              <a:t>37</a:t>
            </a:r>
            <a:r>
              <a:rPr lang="it-IT" sz="2400" b="1" i="1" dirty="0" smtClean="0"/>
              <a:t>E che cosa potrebbe mai dare un uomo in cambio della propria anima?</a:t>
            </a:r>
          </a:p>
        </p:txBody>
      </p:sp>
      <p:pic>
        <p:nvPicPr>
          <p:cNvPr id="8" name="Picture 2" descr="http://d1va1lgf0ctsi4.cloudfront.net/pub/thumb/37605_paperonetuffoxjpg_medium.png"/>
          <p:cNvPicPr>
            <a:picLocks noChangeAspect="1" noChangeArrowheads="1"/>
          </p:cNvPicPr>
          <p:nvPr/>
        </p:nvPicPr>
        <p:blipFill>
          <a:blip r:embed="rId2" cstate="print"/>
          <a:srcRect/>
          <a:stretch>
            <a:fillRect/>
          </a:stretch>
        </p:blipFill>
        <p:spPr bwMode="auto">
          <a:xfrm rot="379387">
            <a:off x="5129371" y="318134"/>
            <a:ext cx="3722097" cy="2481398"/>
          </a:xfrm>
          <a:prstGeom prst="rect">
            <a:avLst/>
          </a:prstGeom>
          <a:noFill/>
        </p:spPr>
      </p:pic>
      <p:pic>
        <p:nvPicPr>
          <p:cNvPr id="9" name="Picture 4" descr="Combo Normandia"/>
          <p:cNvPicPr>
            <a:picLocks noChangeAspect="1" noChangeArrowheads="1"/>
          </p:cNvPicPr>
          <p:nvPr/>
        </p:nvPicPr>
        <p:blipFill>
          <a:blip r:embed="rId3" cstate="print"/>
          <a:srcRect/>
          <a:stretch>
            <a:fillRect/>
          </a:stretch>
        </p:blipFill>
        <p:spPr bwMode="auto">
          <a:xfrm>
            <a:off x="323528" y="4365104"/>
            <a:ext cx="3874083" cy="2195315"/>
          </a:xfrm>
          <a:prstGeom prst="rect">
            <a:avLst/>
          </a:prstGeom>
          <a:noFill/>
        </p:spPr>
      </p:pic>
      <p:pic>
        <p:nvPicPr>
          <p:cNvPr id="14342" name="Picture 6" descr="http://www.ansa.it/webimages/img_457x/2016/4/29/e2e54a47976a4a3a1741a315a531d483.jpg"/>
          <p:cNvPicPr>
            <a:picLocks noChangeAspect="1" noChangeArrowheads="1"/>
          </p:cNvPicPr>
          <p:nvPr/>
        </p:nvPicPr>
        <p:blipFill>
          <a:blip r:embed="rId4" cstate="print"/>
          <a:srcRect/>
          <a:stretch>
            <a:fillRect/>
          </a:stretch>
        </p:blipFill>
        <p:spPr bwMode="auto">
          <a:xfrm rot="21192777">
            <a:off x="276033" y="291957"/>
            <a:ext cx="4449311" cy="1897302"/>
          </a:xfrm>
          <a:prstGeom prst="rect">
            <a:avLst/>
          </a:prstGeom>
          <a:noFill/>
        </p:spPr>
      </p:pic>
      <p:grpSp>
        <p:nvGrpSpPr>
          <p:cNvPr id="15" name="Gruppo 14"/>
          <p:cNvGrpSpPr/>
          <p:nvPr/>
        </p:nvGrpSpPr>
        <p:grpSpPr>
          <a:xfrm rot="409591">
            <a:off x="4655459" y="5127712"/>
            <a:ext cx="4427984" cy="1283033"/>
            <a:chOff x="6228184" y="2938055"/>
            <a:chExt cx="4968552" cy="1499057"/>
          </a:xfrm>
        </p:grpSpPr>
        <p:sp>
          <p:nvSpPr>
            <p:cNvPr id="13" name="Rettangolo arrotondato 12"/>
            <p:cNvSpPr/>
            <p:nvPr/>
          </p:nvSpPr>
          <p:spPr>
            <a:xfrm>
              <a:off x="6228184" y="2938055"/>
              <a:ext cx="4968552" cy="1499057"/>
            </a:xfrm>
            <a:prstGeom prst="roundRect">
              <a:avLst/>
            </a:prstGeom>
            <a:solidFill>
              <a:srgbClr val="2A4C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sinistra 11"/>
            <p:cNvSpPr/>
            <p:nvPr/>
          </p:nvSpPr>
          <p:spPr>
            <a:xfrm>
              <a:off x="6285294" y="3119759"/>
              <a:ext cx="4740113" cy="1181075"/>
            </a:xfrm>
            <a:prstGeom prst="leftArrow">
              <a:avLst>
                <a:gd name="adj1" fmla="val 71145"/>
                <a:gd name="adj2" fmla="val 840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p:cNvSpPr txBox="1"/>
            <p:nvPr/>
          </p:nvSpPr>
          <p:spPr>
            <a:xfrm>
              <a:off x="7422026" y="3212977"/>
              <a:ext cx="3492484" cy="1078791"/>
            </a:xfrm>
            <a:prstGeom prst="rect">
              <a:avLst/>
            </a:prstGeom>
            <a:noFill/>
          </p:spPr>
          <p:txBody>
            <a:bodyPr wrap="square" rtlCol="0">
              <a:spAutoFit/>
            </a:bodyPr>
            <a:lstStyle/>
            <a:p>
              <a:r>
                <a:rPr lang="it-IT" sz="5400" b="1" dirty="0" smtClean="0">
                  <a:latin typeface="Splash" pitchFamily="2" charset="0"/>
                </a:rPr>
                <a:t>Povertà</a:t>
              </a:r>
              <a:r>
                <a:rPr lang="it-IT" sz="5400" dirty="0" smtClean="0">
                  <a:latin typeface="Splash" pitchFamily="2" charset="0"/>
                </a:rPr>
                <a:t> </a:t>
              </a:r>
              <a:endParaRPr lang="it-IT" sz="5400" dirty="0">
                <a:latin typeface="Splash"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p:stCondLst>
                              <p:cond delay="1500"/>
                            </p:stCondLst>
                            <p:childTnLst>
                              <p:par>
                                <p:cTn id="9" presetID="3" presetClass="entr" presetSubtype="10" fill="hold" nodeType="afterEffect">
                                  <p:stCondLst>
                                    <p:cond delay="1000"/>
                                  </p:stCondLst>
                                  <p:childTnLst>
                                    <p:set>
                                      <p:cBhvr>
                                        <p:cTn id="10" dur="1" fill="hold">
                                          <p:stCondLst>
                                            <p:cond delay="0"/>
                                          </p:stCondLst>
                                        </p:cTn>
                                        <p:tgtEl>
                                          <p:spTgt spid="14342"/>
                                        </p:tgtEl>
                                        <p:attrNameLst>
                                          <p:attrName>style.visibility</p:attrName>
                                        </p:attrNameLst>
                                      </p:cBhvr>
                                      <p:to>
                                        <p:strVal val="visible"/>
                                      </p:to>
                                    </p:set>
                                    <p:animEffect transition="in" filter="blinds(horizontal)">
                                      <p:cBhvr>
                                        <p:cTn id="11" dur="500"/>
                                        <p:tgtEl>
                                          <p:spTgt spid="14342"/>
                                        </p:tgtEl>
                                      </p:cBhvr>
                                    </p:animEffect>
                                  </p:childTnLst>
                                </p:cTn>
                              </p:par>
                            </p:childTnLst>
                          </p:cTn>
                        </p:par>
                        <p:par>
                          <p:cTn id="12" fill="hold">
                            <p:stCondLst>
                              <p:cond delay="3000"/>
                            </p:stCondLst>
                            <p:childTnLst>
                              <p:par>
                                <p:cTn id="13" presetID="7" presetClass="entr" presetSubtype="4"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3000"/>
                                        <p:tgtEl>
                                          <p:spTgt spid="8"/>
                                        </p:tgtEl>
                                      </p:cBhvr>
                                    </p:animEffect>
                                  </p:childTnLst>
                                </p:cTn>
                              </p:par>
                            </p:childTnLst>
                          </p:cTn>
                        </p:par>
                        <p:par>
                          <p:cTn id="22" fill="hold">
                            <p:stCondLst>
                              <p:cond delay="3000"/>
                            </p:stCondLst>
                            <p:childTnLst>
                              <p:par>
                                <p:cTn id="23" presetID="31" presetClass="entr" presetSubtype="0" fill="hold" nodeType="after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style.rotation</p:attrName>
                                        </p:attrNameLst>
                                      </p:cBhvr>
                                      <p:tavLst>
                                        <p:tav tm="0">
                                          <p:val>
                                            <p:fltVal val="90"/>
                                          </p:val>
                                        </p:tav>
                                        <p:tav tm="100000">
                                          <p:val>
                                            <p:fltVal val="0"/>
                                          </p:val>
                                        </p:tav>
                                      </p:tavLst>
                                    </p:anim>
                                    <p:animEffect transition="in" filter="fade">
                                      <p:cBhvr>
                                        <p:cTn id="28" dur="1000"/>
                                        <p:tgtEl>
                                          <p:spTgt spid="15"/>
                                        </p:tgtEl>
                                      </p:cBhvr>
                                    </p:animEffect>
                                  </p:childTnLst>
                                </p:cTn>
                              </p:par>
                            </p:childTnLst>
                          </p:cTn>
                        </p:par>
                        <p:par>
                          <p:cTn id="29" fill="hold">
                            <p:stCondLst>
                              <p:cond delay="4500"/>
                            </p:stCondLst>
                            <p:childTnLst>
                              <p:par>
                                <p:cTn id="30" presetID="12" presetClass="entr" presetSubtype="4" fill="hold" grpId="0" nodeType="afterEffect">
                                  <p:stCondLst>
                                    <p:cond delay="500"/>
                                  </p:stCondLst>
                                  <p:childTnLst>
                                    <p:set>
                                      <p:cBhvr>
                                        <p:cTn id="31" dur="1" fill="hold">
                                          <p:stCondLst>
                                            <p:cond delay="0"/>
                                          </p:stCondLst>
                                        </p:cTn>
                                        <p:tgtEl>
                                          <p:spTgt spid="4">
                                            <p:txEl>
                                              <p:pRg st="0" end="0"/>
                                            </p:txEl>
                                          </p:spTgt>
                                        </p:tgtEl>
                                        <p:attrNameLst>
                                          <p:attrName>style.visibility</p:attrName>
                                        </p:attrNameLst>
                                      </p:cBhvr>
                                      <p:to>
                                        <p:strVal val="visible"/>
                                      </p:to>
                                    </p:set>
                                    <p:anim calcmode="lin" valueType="num">
                                      <p:cBhvr additive="base">
                                        <p:cTn id="32"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3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81000">
              <a:srgbClr val="C00000"/>
            </a:gs>
            <a:gs pos="0">
              <a:srgbClr val="FFF200"/>
            </a:gs>
            <a:gs pos="28000">
              <a:srgbClr val="FF7A00">
                <a:alpha val="50000"/>
              </a:srgbClr>
            </a:gs>
            <a:gs pos="57000">
              <a:srgbClr val="FF0300">
                <a:alpha val="56000"/>
              </a:srgbClr>
            </a:gs>
            <a:gs pos="96000">
              <a:schemeClr val="accent6">
                <a:lumMod val="75000"/>
              </a:schemeClr>
            </a:gs>
          </a:gsLst>
          <a:lin ang="5400000" scaled="0"/>
        </a:gradFill>
        <a:effectLst/>
      </p:bgPr>
    </p:bg>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987824" y="217965"/>
            <a:ext cx="568863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2800" b="1" i="0" u="none" strike="noStrike" cap="none" normalizeH="0" baseline="30000" dirty="0" smtClean="0">
                <a:ln>
                  <a:noFill/>
                </a:ln>
                <a:effectLst/>
                <a:ea typeface="Times New Roman" pitchFamily="18" charset="0"/>
                <a:cs typeface="Times New Roman" pitchFamily="18" charset="0"/>
              </a:rPr>
              <a:t>3</a:t>
            </a:r>
            <a:r>
              <a:rPr kumimoji="0" lang="it-IT" sz="2800" b="1" i="0" u="none" strike="noStrike" cap="none" normalizeH="0" baseline="30000" dirty="0" smtClean="0" bmk="">
                <a:ln>
                  <a:noFill/>
                </a:ln>
                <a:effectLst/>
                <a:ea typeface="Times New Roman" pitchFamily="18" charset="0"/>
                <a:cs typeface="Times New Roman" pitchFamily="18" charset="0"/>
              </a:rPr>
              <a:t>8</a:t>
            </a:r>
            <a:r>
              <a:rPr kumimoji="0" lang="it-IT" sz="2800" b="1" i="0" u="none" strike="noStrike" cap="none" normalizeH="0" baseline="0" dirty="0" smtClean="0">
                <a:ln>
                  <a:noFill/>
                </a:ln>
                <a:effectLst/>
                <a:ea typeface="Times New Roman" pitchFamily="18" charset="0"/>
                <a:cs typeface="Times New Roman" pitchFamily="18" charset="0"/>
              </a:rPr>
              <a:t>Chi si vergognerà di me e delle mie parole davanti a questa generazione adultera e peccatrice, anche il Figlio dell'uomo si vergognerà di lui, quando verrà nella gloria del Padre suo con gli angeli santi“</a:t>
            </a:r>
            <a:endParaRPr kumimoji="0" lang="it-IT" sz="2800" b="0" i="0" u="none" strike="noStrike" cap="none" normalizeH="0" baseline="0" dirty="0" smtClean="0">
              <a:ln>
                <a:noFill/>
              </a:ln>
              <a:solidFill>
                <a:schemeClr val="tx1"/>
              </a:solidFill>
              <a:effectLst/>
              <a:cs typeface="Arial" pitchFamily="34" charset="0"/>
            </a:endParaRPr>
          </a:p>
        </p:txBody>
      </p:sp>
      <p:pic>
        <p:nvPicPr>
          <p:cNvPr id="15363" name="Picture 3" descr="http://www.sabaothshop.com/190-pos_thickbox/sono-di-cristo.jpg"/>
          <p:cNvPicPr>
            <a:picLocks noChangeAspect="1" noChangeArrowheads="1"/>
          </p:cNvPicPr>
          <p:nvPr/>
        </p:nvPicPr>
        <p:blipFill>
          <a:blip r:embed="rId2" cstate="print"/>
          <a:srcRect l="5040" t="9760" r="6761" b="7081"/>
          <a:stretch>
            <a:fillRect/>
          </a:stretch>
        </p:blipFill>
        <p:spPr bwMode="auto">
          <a:xfrm>
            <a:off x="107504" y="188640"/>
            <a:ext cx="2448272" cy="2308371"/>
          </a:xfrm>
          <a:prstGeom prst="rect">
            <a:avLst/>
          </a:prstGeom>
          <a:noFill/>
        </p:spPr>
      </p:pic>
      <p:sp>
        <p:nvSpPr>
          <p:cNvPr id="9" name="Rettangolo 8"/>
          <p:cNvSpPr/>
          <p:nvPr/>
        </p:nvSpPr>
        <p:spPr>
          <a:xfrm>
            <a:off x="251520" y="2924944"/>
            <a:ext cx="3563888" cy="3539430"/>
          </a:xfrm>
          <a:prstGeom prst="rect">
            <a:avLst/>
          </a:prstGeom>
        </p:spPr>
        <p:txBody>
          <a:bodyPr wrap="square">
            <a:spAutoFit/>
          </a:bodyPr>
          <a:lstStyle/>
          <a:p>
            <a:pPr lvl="0" algn="just" eaLnBrk="0" fontAlgn="base" hangingPunct="0">
              <a:spcBef>
                <a:spcPct val="0"/>
              </a:spcBef>
              <a:spcAft>
                <a:spcPct val="0"/>
              </a:spcAft>
            </a:pPr>
            <a:r>
              <a:rPr lang="it-IT" sz="2800" b="1" dirty="0" smtClean="0">
                <a:solidFill>
                  <a:srgbClr val="820108"/>
                </a:solidFill>
                <a:effectLst>
                  <a:outerShdw blurRad="38100" dist="38100" dir="2700000" algn="tl">
                    <a:srgbClr val="000000">
                      <a:alpha val="43137"/>
                    </a:srgbClr>
                  </a:outerShdw>
                </a:effectLst>
                <a:ea typeface="Times New Roman" pitchFamily="18" charset="0"/>
                <a:cs typeface="Times New Roman" pitchFamily="18" charset="0"/>
              </a:rPr>
              <a:t> </a:t>
            </a:r>
            <a:r>
              <a:rPr lang="it-IT" sz="2800" b="1" baseline="30000" dirty="0" smtClean="0">
                <a:solidFill>
                  <a:srgbClr val="FFFF00"/>
                </a:solidFill>
                <a:effectLst>
                  <a:outerShdw blurRad="38100" dist="38100" dir="2700000" algn="tl">
                    <a:srgbClr val="000000">
                      <a:alpha val="43137"/>
                    </a:srgbClr>
                  </a:outerShdw>
                </a:effectLst>
                <a:ea typeface="Times New Roman" pitchFamily="18" charset="0"/>
                <a:cs typeface="Times New Roman" pitchFamily="18" charset="0"/>
              </a:rPr>
              <a:t>1</a:t>
            </a:r>
            <a:r>
              <a:rPr lang="it-IT" sz="2800" b="1" dirty="0" smtClean="0">
                <a:solidFill>
                  <a:srgbClr val="0070C0"/>
                </a:solidFill>
                <a:effectLst>
                  <a:outerShdw blurRad="38100" dist="38100" dir="2700000" algn="tl">
                    <a:srgbClr val="000000">
                      <a:alpha val="43137"/>
                    </a:srgbClr>
                  </a:outerShdw>
                </a:effectLst>
                <a:ea typeface="Times New Roman" pitchFamily="18" charset="0"/>
                <a:cs typeface="Times New Roman" pitchFamily="18" charset="0"/>
              </a:rPr>
              <a:t> </a:t>
            </a:r>
            <a:r>
              <a:rPr lang="it-IT" sz="2800" b="1" dirty="0" smtClean="0">
                <a:solidFill>
                  <a:srgbClr val="FFFF00"/>
                </a:solidFill>
                <a:effectLst>
                  <a:outerShdw blurRad="38100" dist="38100" dir="2700000" algn="tl">
                    <a:srgbClr val="000000">
                      <a:alpha val="43137"/>
                    </a:srgbClr>
                  </a:outerShdw>
                </a:effectLst>
                <a:ea typeface="Times New Roman" pitchFamily="18" charset="0"/>
                <a:cs typeface="Times New Roman" pitchFamily="18" charset="0"/>
              </a:rPr>
              <a:t>Diceva loro: "In verità io vi dico: vi sono alcuni, qui presenti, che non morranno prima di aver visto giungere il regno di Dio nella sua potenza".</a:t>
            </a:r>
            <a:endParaRPr lang="it-IT" sz="2800" b="1" dirty="0" smtClean="0">
              <a:solidFill>
                <a:srgbClr val="FFFF00"/>
              </a:solidFill>
              <a:effectLst>
                <a:outerShdw blurRad="38100" dist="38100" dir="2700000" algn="tl">
                  <a:srgbClr val="000000">
                    <a:alpha val="43137"/>
                  </a:srgbClr>
                </a:outerShdw>
              </a:effectLst>
              <a:cs typeface="Arial" pitchFamily="34" charset="0"/>
            </a:endParaRPr>
          </a:p>
        </p:txBody>
      </p:sp>
      <p:sp>
        <p:nvSpPr>
          <p:cNvPr id="15365" name="AutoShape 5" descr="Risultati immagini per divina misericor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5369" name="Picture 9" descr="http://www.gesurisorto.it/wp-content/uploads/2015/02/Cristorisorto.jpg"/>
          <p:cNvPicPr>
            <a:picLocks noChangeAspect="1" noChangeArrowheads="1"/>
          </p:cNvPicPr>
          <p:nvPr/>
        </p:nvPicPr>
        <p:blipFill>
          <a:blip r:embed="rId3" cstate="print"/>
          <a:srcRect/>
          <a:stretch>
            <a:fillRect/>
          </a:stretch>
        </p:blipFill>
        <p:spPr bwMode="auto">
          <a:xfrm>
            <a:off x="4067944" y="2924944"/>
            <a:ext cx="4967537" cy="3725653"/>
          </a:xfrm>
          <a:prstGeom prst="rect">
            <a:avLst/>
          </a:prstGeom>
          <a:no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500"/>
                                  </p:stCondLst>
                                  <p:iterate type="lt">
                                    <p:tmPct val="10000"/>
                                  </p:iterate>
                                  <p:childTnLst>
                                    <p:set>
                                      <p:cBhvr>
                                        <p:cTn id="6" dur="1" fill="hold">
                                          <p:stCondLst>
                                            <p:cond delay="0"/>
                                          </p:stCondLst>
                                        </p:cTn>
                                        <p:tgtEl>
                                          <p:spTgt spid="15361"/>
                                        </p:tgtEl>
                                        <p:attrNameLst>
                                          <p:attrName>style.visibility</p:attrName>
                                        </p:attrNameLst>
                                      </p:cBhvr>
                                      <p:to>
                                        <p:strVal val="visible"/>
                                      </p:to>
                                    </p:set>
                                    <p:anim by="(-#ppt_w*2)" calcmode="lin" valueType="num">
                                      <p:cBhvr rctx="PPT">
                                        <p:cTn id="7" dur="250" autoRev="1" fill="hold">
                                          <p:stCondLst>
                                            <p:cond delay="0"/>
                                          </p:stCondLst>
                                        </p:cTn>
                                        <p:tgtEl>
                                          <p:spTgt spid="15361"/>
                                        </p:tgtEl>
                                        <p:attrNameLst>
                                          <p:attrName>ppt_w</p:attrName>
                                        </p:attrNameLst>
                                      </p:cBhvr>
                                    </p:anim>
                                    <p:anim by="(#ppt_w*0.50)" calcmode="lin" valueType="num">
                                      <p:cBhvr>
                                        <p:cTn id="8" dur="250" decel="50000" autoRev="1" fill="hold">
                                          <p:stCondLst>
                                            <p:cond delay="0"/>
                                          </p:stCondLst>
                                        </p:cTn>
                                        <p:tgtEl>
                                          <p:spTgt spid="15361"/>
                                        </p:tgtEl>
                                        <p:attrNameLst>
                                          <p:attrName>ppt_x</p:attrName>
                                        </p:attrNameLst>
                                      </p:cBhvr>
                                    </p:anim>
                                    <p:anim from="(-#ppt_h/2)" to="(#ppt_y)" calcmode="lin" valueType="num">
                                      <p:cBhvr>
                                        <p:cTn id="9" dur="500" fill="hold">
                                          <p:stCondLst>
                                            <p:cond delay="0"/>
                                          </p:stCondLst>
                                        </p:cTn>
                                        <p:tgtEl>
                                          <p:spTgt spid="15361"/>
                                        </p:tgtEl>
                                        <p:attrNameLst>
                                          <p:attrName>ppt_y</p:attrName>
                                        </p:attrNameLst>
                                      </p:cBhvr>
                                    </p:anim>
                                    <p:animRot by="21600000">
                                      <p:cBhvr>
                                        <p:cTn id="10" dur="500" fill="hold">
                                          <p:stCondLst>
                                            <p:cond delay="0"/>
                                          </p:stCondLst>
                                        </p:cTn>
                                        <p:tgtEl>
                                          <p:spTgt spid="15361"/>
                                        </p:tgtEl>
                                        <p:attrNameLst>
                                          <p:attrName>r</p:attrName>
                                        </p:attrNameLst>
                                      </p:cBhvr>
                                    </p:animRot>
                                  </p:childTnLst>
                                </p:cTn>
                              </p:par>
                            </p:childTnLst>
                          </p:cTn>
                        </p:par>
                        <p:par>
                          <p:cTn id="11" fill="hold">
                            <p:stCondLst>
                              <p:cond delay="9550"/>
                            </p:stCondLst>
                            <p:childTnLst>
                              <p:par>
                                <p:cTn id="12" presetID="2" presetClass="entr" presetSubtype="4" fill="hold" nodeType="afterEffect">
                                  <p:stCondLst>
                                    <p:cond delay="1000"/>
                                  </p:stCondLst>
                                  <p:childTnLst>
                                    <p:set>
                                      <p:cBhvr>
                                        <p:cTn id="13" dur="1" fill="hold">
                                          <p:stCondLst>
                                            <p:cond delay="0"/>
                                          </p:stCondLst>
                                        </p:cTn>
                                        <p:tgtEl>
                                          <p:spTgt spid="15363"/>
                                        </p:tgtEl>
                                        <p:attrNameLst>
                                          <p:attrName>style.visibility</p:attrName>
                                        </p:attrNameLst>
                                      </p:cBhvr>
                                      <p:to>
                                        <p:strVal val="visible"/>
                                      </p:to>
                                    </p:set>
                                    <p:anim calcmode="lin" valueType="num">
                                      <p:cBhvr additive="base">
                                        <p:cTn id="14" dur="500" fill="hold"/>
                                        <p:tgtEl>
                                          <p:spTgt spid="15363"/>
                                        </p:tgtEl>
                                        <p:attrNameLst>
                                          <p:attrName>ppt_x</p:attrName>
                                        </p:attrNameLst>
                                      </p:cBhvr>
                                      <p:tavLst>
                                        <p:tav tm="0">
                                          <p:val>
                                            <p:strVal val="#ppt_x"/>
                                          </p:val>
                                        </p:tav>
                                        <p:tav tm="100000">
                                          <p:val>
                                            <p:strVal val="#ppt_x"/>
                                          </p:val>
                                        </p:tav>
                                      </p:tavLst>
                                    </p:anim>
                                    <p:anim calcmode="lin" valueType="num">
                                      <p:cBhvr additive="base">
                                        <p:cTn id="15" dur="500" fill="hold"/>
                                        <p:tgtEl>
                                          <p:spTgt spid="15363"/>
                                        </p:tgtEl>
                                        <p:attrNameLst>
                                          <p:attrName>ppt_y</p:attrName>
                                        </p:attrNameLst>
                                      </p:cBhvr>
                                      <p:tavLst>
                                        <p:tav tm="0">
                                          <p:val>
                                            <p:strVal val="1+#ppt_h/2"/>
                                          </p:val>
                                        </p:tav>
                                        <p:tav tm="100000">
                                          <p:val>
                                            <p:strVal val="#ppt_y"/>
                                          </p:val>
                                        </p:tav>
                                      </p:tavLst>
                                    </p:anim>
                                  </p:childTnLst>
                                </p:cTn>
                              </p:par>
                            </p:childTnLst>
                          </p:cTn>
                        </p:par>
                        <p:par>
                          <p:cTn id="16" fill="hold">
                            <p:stCondLst>
                              <p:cond delay="11050"/>
                            </p:stCondLst>
                            <p:childTnLst>
                              <p:par>
                                <p:cTn id="17" presetID="3" presetClass="entr" presetSubtype="10" fill="hold" grpId="0" nodeType="after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childTnLst>
                          </p:cTn>
                        </p:par>
                        <p:par>
                          <p:cTn id="20" fill="hold">
                            <p:stCondLst>
                              <p:cond delay="12050"/>
                            </p:stCondLst>
                            <p:childTnLst>
                              <p:par>
                                <p:cTn id="21" presetID="16" presetClass="entr" presetSubtype="21" fill="hold" nodeType="afterEffect">
                                  <p:stCondLst>
                                    <p:cond delay="1000"/>
                                  </p:stCondLst>
                                  <p:childTnLst>
                                    <p:set>
                                      <p:cBhvr>
                                        <p:cTn id="22" dur="1" fill="hold">
                                          <p:stCondLst>
                                            <p:cond delay="0"/>
                                          </p:stCondLst>
                                        </p:cTn>
                                        <p:tgtEl>
                                          <p:spTgt spid="15369"/>
                                        </p:tgtEl>
                                        <p:attrNameLst>
                                          <p:attrName>style.visibility</p:attrName>
                                        </p:attrNameLst>
                                      </p:cBhvr>
                                      <p:to>
                                        <p:strVal val="visible"/>
                                      </p:to>
                                    </p:set>
                                    <p:animEffect transition="in" filter="barn(inVertical)">
                                      <p:cBhvr>
                                        <p:cTn id="23" dur="500"/>
                                        <p:tgtEl>
                                          <p:spTgt spid="15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24000">
              <a:srgbClr val="8488C4">
                <a:alpha val="34000"/>
              </a:srgbClr>
            </a:gs>
            <a:gs pos="53000">
              <a:srgbClr val="D4DEFF">
                <a:alpha val="57000"/>
              </a:srgbClr>
            </a:gs>
            <a:gs pos="83000">
              <a:schemeClr val="accent3">
                <a:lumMod val="40000"/>
                <a:lumOff val="60000"/>
              </a:schemeClr>
            </a:gs>
            <a:gs pos="100000">
              <a:srgbClr val="96AB94"/>
            </a:gs>
          </a:gsLst>
          <a:lin ang="5400000" scaled="0"/>
        </a:gradFill>
        <a:effectLst/>
      </p:bgPr>
    </p:bg>
    <p:spTree>
      <p:nvGrpSpPr>
        <p:cNvPr id="1" name=""/>
        <p:cNvGrpSpPr/>
        <p:nvPr/>
      </p:nvGrpSpPr>
      <p:grpSpPr>
        <a:xfrm>
          <a:off x="0" y="0"/>
          <a:ext cx="0" cy="0"/>
          <a:chOff x="0" y="0"/>
          <a:chExt cx="0" cy="0"/>
        </a:xfrm>
      </p:grpSpPr>
      <p:sp>
        <p:nvSpPr>
          <p:cNvPr id="2" name="CasellaDiTesto 1"/>
          <p:cNvSpPr txBox="1"/>
          <p:nvPr/>
        </p:nvSpPr>
        <p:spPr>
          <a:xfrm>
            <a:off x="251520" y="188640"/>
            <a:ext cx="7632848" cy="523220"/>
          </a:xfrm>
          <a:prstGeom prst="rect">
            <a:avLst/>
          </a:prstGeom>
          <a:noFill/>
        </p:spPr>
        <p:txBody>
          <a:bodyPr wrap="square" rtlCol="0">
            <a:spAutoFit/>
          </a:bodyPr>
          <a:lstStyle/>
          <a:p>
            <a:r>
              <a:rPr lang="it-IT" sz="2800" b="1" dirty="0" smtClean="0">
                <a:solidFill>
                  <a:srgbClr val="C00000"/>
                </a:solidFill>
              </a:rPr>
              <a:t>Mc 8,34-38</a:t>
            </a:r>
            <a:endParaRPr lang="it-IT" sz="2800" b="1" dirty="0">
              <a:solidFill>
                <a:srgbClr val="C00000"/>
              </a:solidFill>
            </a:endParaRPr>
          </a:p>
        </p:txBody>
      </p:sp>
      <p:sp>
        <p:nvSpPr>
          <p:cNvPr id="3" name="CasellaDiTesto 2"/>
          <p:cNvSpPr txBox="1"/>
          <p:nvPr/>
        </p:nvSpPr>
        <p:spPr>
          <a:xfrm>
            <a:off x="251520" y="836712"/>
            <a:ext cx="8424936" cy="5632311"/>
          </a:xfrm>
          <a:prstGeom prst="rect">
            <a:avLst/>
          </a:prstGeom>
          <a:noFill/>
        </p:spPr>
        <p:txBody>
          <a:bodyPr wrap="square" rtlCol="0">
            <a:spAutoFit/>
          </a:bodyPr>
          <a:lstStyle/>
          <a:p>
            <a:pPr algn="just"/>
            <a:r>
              <a:rPr lang="it-IT" sz="2400" b="1" dirty="0" smtClean="0">
                <a:solidFill>
                  <a:srgbClr val="002060"/>
                </a:solidFill>
              </a:rPr>
              <a:t>I discepoli arrivano a questo momento abbastanza confusi, non hanno capito ancora che quel Gesù che opera miracoli eclatanti e che Pietro ha riconosciuto come Messia, ha una visione molto diversa della storia, la chiave di lettura la troviamo nei versetti dal 34 al 38 in cui si opera un radicale capovolgimento: la vita è un bene da sacrificare per la causa di Cristo e del Vangelo, la testimonianza davanti agli uomini è un fatto decisivo per la salvezza. </a:t>
            </a:r>
          </a:p>
          <a:p>
            <a:pPr algn="just"/>
            <a:r>
              <a:rPr lang="it-IT" sz="2400" b="1" dirty="0" smtClean="0">
                <a:solidFill>
                  <a:srgbClr val="002060"/>
                </a:solidFill>
              </a:rPr>
              <a:t>Da notare che tutto il testo da 8,34 a 9,13 è incluso in due annunci della passione che sembrano poco compresi dai discepoli. </a:t>
            </a:r>
          </a:p>
          <a:p>
            <a:pPr algn="just"/>
            <a:r>
              <a:rPr lang="it-IT" sz="2400" b="1" dirty="0" smtClean="0"/>
              <a:t>Il versetto 9,1 prepara l'evento, spiega il significato della trasfigurazione come anticipo della risurrezione e manifestazione della potenza del regno di Dio cioè della gloria di Cristo, la descrizione reca gli elementi classici della teofania.  </a:t>
            </a:r>
            <a:endParaRPr lang="it-IT" sz="2400" b="1" dirty="0">
              <a:solidFill>
                <a:srgbClr val="002060"/>
              </a:solidFill>
            </a:endParaRPr>
          </a:p>
        </p:txBody>
      </p:sp>
      <p:sp>
        <p:nvSpPr>
          <p:cNvPr id="4" name="Segnaposto numero diapositiva 3"/>
          <p:cNvSpPr>
            <a:spLocks noGrp="1"/>
          </p:cNvSpPr>
          <p:nvPr>
            <p:ph type="sldNum" sz="quarter" idx="12"/>
          </p:nvPr>
        </p:nvSpPr>
        <p:spPr/>
        <p:txBody>
          <a:bodyPr/>
          <a:lstStyle/>
          <a:p>
            <a:fld id="{ADE84033-FA7A-4536-B5D3-A80D5036F1FD}" type="slidenum">
              <a:rPr lang="it-IT" smtClean="0"/>
              <a:pPr/>
              <a:t>6</a:t>
            </a:fld>
            <a:endParaRPr lang="it-IT"/>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par>
                          <p:cTn id="8" fill="hold">
                            <p:stCondLst>
                              <p:cond delay="500"/>
                            </p:stCondLst>
                            <p:childTnLst>
                              <p:par>
                                <p:cTn id="9" presetID="1" presetClass="entr" presetSubtype="0" fill="hold"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6"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3"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Segnaposto testo 2"/>
          <p:cNvSpPr>
            <a:spLocks noGrp="1"/>
          </p:cNvSpPr>
          <p:nvPr>
            <p:ph type="body" idx="2"/>
          </p:nvPr>
        </p:nvSpPr>
        <p:spPr>
          <a:xfrm>
            <a:off x="5580112" y="260648"/>
            <a:ext cx="3384376" cy="3384376"/>
          </a:xfrm>
        </p:spPr>
        <p:txBody>
          <a:bodyPr>
            <a:noAutofit/>
          </a:bodyPr>
          <a:lstStyle/>
          <a:p>
            <a:r>
              <a:rPr lang="it-IT" sz="3200" b="1" i="1" u="sng" baseline="30000" dirty="0" smtClean="0">
                <a:solidFill>
                  <a:srgbClr val="FF0000"/>
                </a:solidFill>
                <a:latin typeface="+mj-lt"/>
              </a:rPr>
              <a:t>2</a:t>
            </a:r>
            <a:r>
              <a:rPr lang="it-IT" sz="3200" b="1" i="1" u="sng" dirty="0" smtClean="0">
                <a:solidFill>
                  <a:srgbClr val="FF0000"/>
                </a:solidFill>
                <a:latin typeface="+mj-lt"/>
              </a:rPr>
              <a:t>Sei giorni dopo</a:t>
            </a:r>
            <a:r>
              <a:rPr lang="it-IT" sz="3200" b="1" i="1" dirty="0" smtClean="0">
                <a:latin typeface="+mj-lt"/>
              </a:rPr>
              <a:t>, Gesù prese con sé Pietro, Giacomo e Giovanni e li condusse su un </a:t>
            </a:r>
            <a:r>
              <a:rPr lang="it-IT" sz="3200" b="1" i="1" u="sng" dirty="0" smtClean="0">
                <a:solidFill>
                  <a:srgbClr val="FF0000"/>
                </a:solidFill>
                <a:latin typeface="+mj-lt"/>
              </a:rPr>
              <a:t>alto monte</a:t>
            </a:r>
            <a:r>
              <a:rPr lang="it-IT" sz="3200" b="1" i="1" dirty="0" smtClean="0">
                <a:latin typeface="+mj-lt"/>
              </a:rPr>
              <a:t>, in disparte, loro soli. </a:t>
            </a:r>
            <a:endParaRPr lang="it-IT" sz="3200" b="1" i="1" dirty="0">
              <a:latin typeface="+mj-lt"/>
            </a:endParaRPr>
          </a:p>
        </p:txBody>
      </p:sp>
      <p:sp>
        <p:nvSpPr>
          <p:cNvPr id="3074" name="AutoShape 2" descr="A view of Mount Tabor from Mount Precipice, near Nazaret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3078" name="Picture 6" descr="Transfiguration"/>
          <p:cNvPicPr>
            <a:picLocks noChangeAspect="1" noChangeArrowheads="1"/>
          </p:cNvPicPr>
          <p:nvPr/>
        </p:nvPicPr>
        <p:blipFill>
          <a:blip r:embed="rId3" cstate="print"/>
          <a:srcRect/>
          <a:stretch>
            <a:fillRect/>
          </a:stretch>
        </p:blipFill>
        <p:spPr bwMode="auto">
          <a:xfrm>
            <a:off x="0" y="0"/>
            <a:ext cx="5366720" cy="4077072"/>
          </a:xfrm>
          <a:prstGeom prst="rect">
            <a:avLst/>
          </a:prstGeom>
          <a:noFill/>
          <a:effectLst>
            <a:glow rad="228600">
              <a:schemeClr val="accent5">
                <a:satMod val="175000"/>
                <a:alpha val="40000"/>
              </a:schemeClr>
            </a:glow>
          </a:effectLst>
        </p:spPr>
      </p:pic>
      <p:sp>
        <p:nvSpPr>
          <p:cNvPr id="7" name="Rettangolo 6"/>
          <p:cNvSpPr/>
          <p:nvPr/>
        </p:nvSpPr>
        <p:spPr>
          <a:xfrm>
            <a:off x="179512" y="4365104"/>
            <a:ext cx="8856984" cy="1938992"/>
          </a:xfrm>
          <a:prstGeom prst="rect">
            <a:avLst/>
          </a:prstGeom>
        </p:spPr>
        <p:txBody>
          <a:bodyPr wrap="square">
            <a:spAutoFit/>
          </a:bodyPr>
          <a:lstStyle/>
          <a:p>
            <a:r>
              <a:rPr lang="it-IT" sz="3000" b="1" i="1" dirty="0" smtClean="0"/>
              <a:t>Fu </a:t>
            </a:r>
            <a:r>
              <a:rPr lang="it-IT" sz="3000" b="1" i="1" dirty="0" smtClean="0">
                <a:solidFill>
                  <a:srgbClr val="0070C0"/>
                </a:solidFill>
              </a:rPr>
              <a:t>trasfigurato </a:t>
            </a:r>
            <a:r>
              <a:rPr lang="it-IT" sz="3000" b="1" i="1" dirty="0" smtClean="0"/>
              <a:t>davanti a loro </a:t>
            </a:r>
            <a:r>
              <a:rPr lang="it-IT" sz="3000" b="1" i="1" baseline="30000" dirty="0" smtClean="0"/>
              <a:t>3</a:t>
            </a:r>
            <a:r>
              <a:rPr lang="it-IT" sz="3000" b="1" i="1" dirty="0" smtClean="0"/>
              <a:t>e </a:t>
            </a:r>
            <a:r>
              <a:rPr lang="it-IT" sz="3000" b="1" i="1" u="sng" dirty="0" smtClean="0">
                <a:solidFill>
                  <a:srgbClr val="FF0000"/>
                </a:solidFill>
              </a:rPr>
              <a:t>le sue vesti divennero splendenti</a:t>
            </a:r>
            <a:r>
              <a:rPr lang="it-IT" sz="3000" b="1" i="1" dirty="0" smtClean="0"/>
              <a:t>, bianchissime: nessun lavandaio sulla terra potrebbe renderle così bianche. </a:t>
            </a:r>
            <a:r>
              <a:rPr lang="it-IT" sz="3000" b="1" i="1" baseline="30000" dirty="0" smtClean="0"/>
              <a:t>4</a:t>
            </a:r>
            <a:r>
              <a:rPr lang="it-IT" sz="3000" b="1" i="1" dirty="0" smtClean="0"/>
              <a:t>E apparve loro Elia con Mosè e conversavano con Gesù. </a:t>
            </a:r>
            <a:endParaRPr lang="it-IT" sz="3000" b="1" i="1"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fade">
                                      <p:cBhvr>
                                        <p:cTn id="7" dur="5000"/>
                                        <p:tgtEl>
                                          <p:spTgt spid="3078"/>
                                        </p:tgtEl>
                                      </p:cBhvr>
                                    </p:animEffect>
                                  </p:childTnLst>
                                </p:cTn>
                              </p:par>
                            </p:childTnLst>
                          </p:cTn>
                        </p:par>
                        <p:par>
                          <p:cTn id="8" fill="hold">
                            <p:stCondLst>
                              <p:cond delay="5000"/>
                            </p:stCondLst>
                            <p:childTnLst>
                              <p:par>
                                <p:cTn id="9" presetID="7" presetClass="entr" presetSubtype="4" fill="hold"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7500"/>
                            </p:stCondLst>
                            <p:childTnLst>
                              <p:par>
                                <p:cTn id="14" presetID="2" presetClass="entr" presetSubtype="4" fill="hold" grpId="0" nodeType="after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ppt_x"/>
                                          </p:val>
                                        </p:tav>
                                        <p:tav tm="100000">
                                          <p:val>
                                            <p:strVal val="#ppt_x"/>
                                          </p:val>
                                        </p:tav>
                                      </p:tavLst>
                                    </p:anim>
                                    <p:anim calcmode="lin" valueType="num">
                                      <p:cBhvr additive="base">
                                        <p:cTn id="17"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8" name="CasellaDiTesto 27"/>
          <p:cNvSpPr txBox="1"/>
          <p:nvPr/>
        </p:nvSpPr>
        <p:spPr>
          <a:xfrm>
            <a:off x="467544" y="116632"/>
            <a:ext cx="8208912" cy="523220"/>
          </a:xfrm>
          <a:prstGeom prst="rect">
            <a:avLst/>
          </a:prstGeom>
          <a:noFill/>
        </p:spPr>
        <p:txBody>
          <a:bodyPr wrap="square" rtlCol="0">
            <a:spAutoFit/>
          </a:bodyPr>
          <a:lstStyle/>
          <a:p>
            <a:pPr algn="ctr"/>
            <a:r>
              <a:rPr lang="it-IT" sz="2800" b="1" dirty="0" smtClean="0"/>
              <a:t>Mc 9,2 La trasfigurazione</a:t>
            </a:r>
            <a:endParaRPr lang="it-IT" sz="2800" b="1" dirty="0"/>
          </a:p>
        </p:txBody>
      </p:sp>
      <p:sp>
        <p:nvSpPr>
          <p:cNvPr id="30" name="CasellaDiTesto 29"/>
          <p:cNvSpPr txBox="1"/>
          <p:nvPr/>
        </p:nvSpPr>
        <p:spPr>
          <a:xfrm>
            <a:off x="287016" y="692696"/>
            <a:ext cx="8856984" cy="1815882"/>
          </a:xfrm>
          <a:prstGeom prst="rect">
            <a:avLst/>
          </a:prstGeom>
          <a:noFill/>
        </p:spPr>
        <p:txBody>
          <a:bodyPr wrap="square" rtlCol="0">
            <a:spAutoFit/>
          </a:bodyPr>
          <a:lstStyle/>
          <a:p>
            <a:r>
              <a:rPr lang="it-IT" sz="2800" b="1" dirty="0" smtClean="0"/>
              <a:t>Il termine del testo greco</a:t>
            </a:r>
            <a:r>
              <a:rPr lang="el-GR" sz="2800" b="1" dirty="0" smtClean="0"/>
              <a:t> </a:t>
            </a:r>
            <a:r>
              <a:rPr lang="el-GR" sz="2800" b="1" dirty="0" smtClean="0">
                <a:solidFill>
                  <a:schemeClr val="tx2">
                    <a:lumMod val="75000"/>
                  </a:schemeClr>
                </a:solidFill>
              </a:rPr>
              <a:t>μετεμορφώθη</a:t>
            </a:r>
            <a:r>
              <a:rPr lang="el-GR" sz="2800" b="1" dirty="0" smtClean="0"/>
              <a:t> </a:t>
            </a:r>
            <a:r>
              <a:rPr lang="it-IT" sz="2800" b="1" dirty="0" smtClean="0"/>
              <a:t> significa  cambiò di forma,  si trasformò  ed è lo stesso verbo che troviamo in Romani 12,2 quando Paolo scrive: “Non conformatevi a questo mondo, ma lasciatevi trasformare” ..</a:t>
            </a:r>
          </a:p>
        </p:txBody>
      </p:sp>
      <p:sp>
        <p:nvSpPr>
          <p:cNvPr id="31" name="Rettangolo 30"/>
          <p:cNvSpPr/>
          <p:nvPr/>
        </p:nvSpPr>
        <p:spPr>
          <a:xfrm>
            <a:off x="107504" y="4725144"/>
            <a:ext cx="3960440" cy="1938992"/>
          </a:xfrm>
          <a:prstGeom prst="rect">
            <a:avLst/>
          </a:prstGeom>
        </p:spPr>
        <p:txBody>
          <a:bodyPr wrap="square">
            <a:spAutoFit/>
          </a:bodyPr>
          <a:lstStyle/>
          <a:p>
            <a:r>
              <a:rPr lang="it-IT" sz="2000" b="1" dirty="0" smtClean="0"/>
              <a:t>Il luogo: </a:t>
            </a:r>
          </a:p>
          <a:p>
            <a:r>
              <a:rPr lang="it-IT" sz="2000" b="1" dirty="0" smtClean="0"/>
              <a:t>La tradizione identifica il monte con il </a:t>
            </a:r>
            <a:r>
              <a:rPr lang="it-IT" sz="2000" b="1" dirty="0" err="1" smtClean="0"/>
              <a:t>Tabor</a:t>
            </a:r>
            <a:r>
              <a:rPr lang="it-IT" sz="2000" b="1" dirty="0" smtClean="0"/>
              <a:t> che si eleva per 400 m sulla piana di </a:t>
            </a:r>
            <a:r>
              <a:rPr lang="it-IT" sz="2000" b="1" dirty="0" err="1" smtClean="0"/>
              <a:t>Jzreel</a:t>
            </a:r>
            <a:r>
              <a:rPr lang="it-IT" sz="2000" b="1" dirty="0" smtClean="0"/>
              <a:t> ( </a:t>
            </a:r>
            <a:r>
              <a:rPr lang="it-IT" sz="2000" b="1" dirty="0" err="1" smtClean="0"/>
              <a:t>Esdrelon</a:t>
            </a:r>
            <a:r>
              <a:rPr lang="it-IT" sz="2000" b="1" dirty="0" smtClean="0"/>
              <a:t>) luogo di molte battaglie, attraversata dalla Via </a:t>
            </a:r>
            <a:r>
              <a:rPr lang="it-IT" sz="2000" b="1" dirty="0" err="1" smtClean="0"/>
              <a:t>Maris</a:t>
            </a:r>
            <a:r>
              <a:rPr lang="it-IT" sz="2000" b="1" dirty="0" smtClean="0"/>
              <a:t>. </a:t>
            </a:r>
            <a:endParaRPr lang="it-IT" sz="2000" b="1" dirty="0"/>
          </a:p>
        </p:txBody>
      </p:sp>
      <p:pic>
        <p:nvPicPr>
          <p:cNvPr id="2050" name="Picture 2" descr="https://encrypted-tbn2.gstatic.com/images?q=tbn:ANd9GcQyTjZ7hUNzBL1ApNNNBp-si59eH5rRMhmjsbrgvOiW1pHDg_uH"/>
          <p:cNvPicPr>
            <a:picLocks noChangeAspect="1" noChangeArrowheads="1"/>
          </p:cNvPicPr>
          <p:nvPr/>
        </p:nvPicPr>
        <p:blipFill>
          <a:blip r:embed="rId3" cstate="print"/>
          <a:srcRect/>
          <a:stretch>
            <a:fillRect/>
          </a:stretch>
        </p:blipFill>
        <p:spPr bwMode="auto">
          <a:xfrm>
            <a:off x="251521" y="2564904"/>
            <a:ext cx="2952328" cy="2202892"/>
          </a:xfrm>
          <a:prstGeom prst="rect">
            <a:avLst/>
          </a:prstGeom>
          <a:noFill/>
        </p:spPr>
      </p:pic>
      <p:sp>
        <p:nvSpPr>
          <p:cNvPr id="33" name="Segnaposto numero diapositiva 32"/>
          <p:cNvSpPr>
            <a:spLocks noGrp="1"/>
          </p:cNvSpPr>
          <p:nvPr>
            <p:ph type="sldNum" sz="quarter" idx="12"/>
          </p:nvPr>
        </p:nvSpPr>
        <p:spPr/>
        <p:txBody>
          <a:bodyPr/>
          <a:lstStyle/>
          <a:p>
            <a:fld id="{ADE84033-FA7A-4536-B5D3-A80D5036F1FD}" type="slidenum">
              <a:rPr lang="it-IT" smtClean="0"/>
              <a:pPr/>
              <a:t>8</a:t>
            </a:fld>
            <a:endParaRPr lang="it-IT"/>
          </a:p>
        </p:txBody>
      </p:sp>
      <p:pic>
        <p:nvPicPr>
          <p:cNvPr id="34" name="Immagine 33" descr="https://upload.wikimedia.org/wikipedia/commons/thumb/e/e9/Berg_Tabor_BW_2.JPG/310px-Berg_Tabor_BW_2.JPG"/>
          <p:cNvPicPr>
            <a:picLocks/>
          </p:cNvPicPr>
          <p:nvPr/>
        </p:nvPicPr>
        <p:blipFill>
          <a:blip r:embed="rId4" cstate="print"/>
          <a:srcRect/>
          <a:stretch>
            <a:fillRect/>
          </a:stretch>
        </p:blipFill>
        <p:spPr bwMode="auto">
          <a:xfrm>
            <a:off x="6084168" y="2492896"/>
            <a:ext cx="3024336" cy="3888432"/>
          </a:xfrm>
          <a:prstGeom prst="rect">
            <a:avLst/>
          </a:prstGeom>
          <a:noFill/>
          <a:ln w="9525">
            <a:noFill/>
            <a:miter lim="800000"/>
            <a:headEnd/>
            <a:tailEnd/>
          </a:ln>
        </p:spPr>
      </p:pic>
      <p:sp>
        <p:nvSpPr>
          <p:cNvPr id="35" name="CasellaDiTesto 34"/>
          <p:cNvSpPr txBox="1"/>
          <p:nvPr/>
        </p:nvSpPr>
        <p:spPr>
          <a:xfrm>
            <a:off x="3779912" y="2708920"/>
            <a:ext cx="2304256" cy="1938992"/>
          </a:xfrm>
          <a:prstGeom prst="rect">
            <a:avLst/>
          </a:prstGeom>
          <a:noFill/>
        </p:spPr>
        <p:txBody>
          <a:bodyPr wrap="square" rtlCol="0">
            <a:spAutoFit/>
          </a:bodyPr>
          <a:lstStyle/>
          <a:p>
            <a:r>
              <a:rPr lang="it-IT" sz="2400" b="1" dirty="0" smtClean="0"/>
              <a:t>La chiesa della trasfigurazione costruita  ai primi del </a:t>
            </a:r>
            <a:r>
              <a:rPr lang="it-IT" sz="2400" b="1" dirty="0" err="1" smtClean="0"/>
              <a:t>XX</a:t>
            </a:r>
            <a:r>
              <a:rPr lang="it-IT" sz="2400" b="1" dirty="0" smtClean="0"/>
              <a:t> secolo</a:t>
            </a:r>
            <a:endParaRPr lang="it-IT" sz="2400" b="1"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wedge">
                                      <p:cBhvr>
                                        <p:cTn id="20" dur="2000"/>
                                        <p:tgtEl>
                                          <p:spTgt spid="2050"/>
                                        </p:tgtEl>
                                      </p:cBhvr>
                                    </p:animEffect>
                                  </p:childTnLst>
                                </p:cTn>
                              </p:par>
                            </p:childTnLst>
                          </p:cTn>
                        </p:par>
                        <p:par>
                          <p:cTn id="21" fill="hold">
                            <p:stCondLst>
                              <p:cond delay="2000"/>
                            </p:stCondLst>
                            <p:childTnLst>
                              <p:par>
                                <p:cTn id="22" presetID="9" presetClass="entr" presetSubtype="0" fill="hold" grpId="0" nodeType="afterEffect">
                                  <p:stCondLst>
                                    <p:cond delay="100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10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down)">
                                      <p:cBhvr>
                                        <p:cTn id="29" dur="1000"/>
                                        <p:tgtEl>
                                          <p:spTgt spid="34"/>
                                        </p:tgtEl>
                                      </p:cBhvr>
                                    </p:animEffect>
                                  </p:childTnLst>
                                </p:cTn>
                              </p:par>
                            </p:childTnLst>
                          </p:cTn>
                        </p:par>
                        <p:par>
                          <p:cTn id="30" fill="hold">
                            <p:stCondLst>
                              <p:cond delay="1000"/>
                            </p:stCondLst>
                            <p:childTnLst>
                              <p:par>
                                <p:cTn id="31" presetID="25" presetClass="entr" presetSubtype="0" fill="hold" grpId="0" nodeType="afterEffect">
                                  <p:stCondLst>
                                    <p:cond delay="50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decel="50000" fill="hold">
                                          <p:stCondLst>
                                            <p:cond delay="0"/>
                                          </p:stCondLst>
                                        </p:cTn>
                                        <p:tgtEl>
                                          <p:spTgt spid="35"/>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35"/>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35"/>
                                        </p:tgtEl>
                                        <p:attrNameLst>
                                          <p:attrName>ppt_w</p:attrName>
                                        </p:attrNameLst>
                                      </p:cBhvr>
                                      <p:tavLst>
                                        <p:tav tm="0">
                                          <p:val>
                                            <p:strVal val="#ppt_w*.05"/>
                                          </p:val>
                                        </p:tav>
                                        <p:tav tm="100000">
                                          <p:val>
                                            <p:strVal val="#ppt_w"/>
                                          </p:val>
                                        </p:tav>
                                      </p:tavLst>
                                    </p:anim>
                                    <p:anim calcmode="lin" valueType="num">
                                      <p:cBhvr>
                                        <p:cTn id="36" dur="1000" fill="hold"/>
                                        <p:tgtEl>
                                          <p:spTgt spid="35"/>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35"/>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35"/>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35"/>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1"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1029" name="Picture 5" descr="http://giovani.azionecattolica.it/sites/default/files/Foto-preghiera.jpg"/>
          <p:cNvPicPr>
            <a:picLocks noChangeAspect="1" noChangeArrowheads="1"/>
          </p:cNvPicPr>
          <p:nvPr/>
        </p:nvPicPr>
        <p:blipFill>
          <a:blip r:embed="rId3" cstate="print"/>
          <a:srcRect/>
          <a:stretch>
            <a:fillRect/>
          </a:stretch>
        </p:blipFill>
        <p:spPr bwMode="auto">
          <a:xfrm>
            <a:off x="0" y="0"/>
            <a:ext cx="4063777" cy="3042028"/>
          </a:xfrm>
          <a:prstGeom prst="rect">
            <a:avLst/>
          </a:prstGeom>
          <a:ln>
            <a:noFill/>
          </a:ln>
          <a:effectLst>
            <a:softEdge rad="112500"/>
          </a:effectLst>
        </p:spPr>
      </p:pic>
      <p:sp>
        <p:nvSpPr>
          <p:cNvPr id="5" name="Segnaposto contenuto 4"/>
          <p:cNvSpPr>
            <a:spLocks noGrp="1"/>
          </p:cNvSpPr>
          <p:nvPr>
            <p:ph sz="quarter" idx="2"/>
          </p:nvPr>
        </p:nvSpPr>
        <p:spPr>
          <a:xfrm>
            <a:off x="4355976" y="404664"/>
            <a:ext cx="4578588" cy="2880320"/>
          </a:xfrm>
        </p:spPr>
        <p:txBody>
          <a:bodyPr>
            <a:noAutofit/>
          </a:bodyPr>
          <a:lstStyle/>
          <a:p>
            <a:pPr marL="174625" indent="0">
              <a:buNone/>
            </a:pPr>
            <a:r>
              <a:rPr lang="it-IT" sz="2600" b="1" i="1" baseline="30000" dirty="0" smtClean="0">
                <a:latin typeface="+mj-lt"/>
              </a:rPr>
              <a:t>5</a:t>
            </a:r>
            <a:r>
              <a:rPr lang="it-IT" sz="2600" b="1" i="1" dirty="0" smtClean="0">
                <a:latin typeface="+mj-lt"/>
              </a:rPr>
              <a:t>Prendendo la parola, Pietro disse a Gesù: "</a:t>
            </a:r>
            <a:r>
              <a:rPr lang="it-IT" sz="2600" b="1" i="1" dirty="0" err="1" smtClean="0">
                <a:latin typeface="+mj-lt"/>
              </a:rPr>
              <a:t>Rabbì</a:t>
            </a:r>
            <a:r>
              <a:rPr lang="it-IT" sz="2600" b="1" i="1" dirty="0" smtClean="0">
                <a:latin typeface="+mj-lt"/>
              </a:rPr>
              <a:t>, è bello per noi essere qui; facciamo </a:t>
            </a:r>
            <a:r>
              <a:rPr lang="it-IT" sz="2600" b="1" i="1" u="sng" dirty="0" smtClean="0">
                <a:solidFill>
                  <a:srgbClr val="FF0000"/>
                </a:solidFill>
                <a:latin typeface="+mj-lt"/>
              </a:rPr>
              <a:t>tre capanne</a:t>
            </a:r>
            <a:r>
              <a:rPr lang="it-IT" sz="2600" b="1" i="1" dirty="0" smtClean="0">
                <a:latin typeface="+mj-lt"/>
              </a:rPr>
              <a:t>, una per te, una per Mosè e una per Elia". </a:t>
            </a:r>
            <a:r>
              <a:rPr lang="it-IT" sz="2600" b="1" i="1" baseline="30000" dirty="0" smtClean="0">
                <a:latin typeface="+mj-lt"/>
              </a:rPr>
              <a:t>6</a:t>
            </a:r>
            <a:r>
              <a:rPr lang="it-IT" sz="2600" b="1" i="1" dirty="0" smtClean="0">
                <a:latin typeface="+mj-lt"/>
              </a:rPr>
              <a:t>Non sapeva infatti che cosa dire, perché erano spaventati. </a:t>
            </a:r>
            <a:endParaRPr lang="it-IT" sz="2600" dirty="0"/>
          </a:p>
        </p:txBody>
      </p:sp>
      <p:pic>
        <p:nvPicPr>
          <p:cNvPr id="1027" name="Picture 3" descr="http://lh6.ggpht.com/-wLccFAwlsEQ/UgEH89a9ujI/AAAAAAAAbE0/IJejewwGwdM/Trasfigurazione%252520di%252520Ges%2525C3%2525B9_thumb%25255B2%25255D.jpg?imgmax=800"/>
          <p:cNvPicPr>
            <a:picLocks noChangeAspect="1" noChangeArrowheads="1"/>
          </p:cNvPicPr>
          <p:nvPr/>
        </p:nvPicPr>
        <p:blipFill>
          <a:blip r:embed="rId4" cstate="print"/>
          <a:srcRect/>
          <a:stretch>
            <a:fillRect/>
          </a:stretch>
        </p:blipFill>
        <p:spPr bwMode="auto">
          <a:xfrm>
            <a:off x="5076056" y="3573016"/>
            <a:ext cx="3962923" cy="3024336"/>
          </a:xfrm>
          <a:prstGeom prst="rect">
            <a:avLst/>
          </a:prstGeom>
          <a:ln>
            <a:noFill/>
          </a:ln>
          <a:effectLst>
            <a:softEdge rad="112500"/>
          </a:effectLst>
        </p:spPr>
      </p:pic>
      <p:sp>
        <p:nvSpPr>
          <p:cNvPr id="12" name="Rettangolo 11"/>
          <p:cNvSpPr/>
          <p:nvPr/>
        </p:nvSpPr>
        <p:spPr>
          <a:xfrm>
            <a:off x="179512" y="3488228"/>
            <a:ext cx="4968552" cy="2893100"/>
          </a:xfrm>
          <a:prstGeom prst="rect">
            <a:avLst/>
          </a:prstGeom>
        </p:spPr>
        <p:txBody>
          <a:bodyPr wrap="square">
            <a:spAutoFit/>
          </a:bodyPr>
          <a:lstStyle/>
          <a:p>
            <a:r>
              <a:rPr lang="it-IT" sz="2600" b="1" i="1" baseline="30000" dirty="0" smtClean="0">
                <a:latin typeface="+mj-lt"/>
              </a:rPr>
              <a:t>7</a:t>
            </a:r>
            <a:r>
              <a:rPr lang="it-IT" sz="2600" b="1" i="1" dirty="0" smtClean="0">
                <a:latin typeface="+mj-lt"/>
              </a:rPr>
              <a:t>Venne una </a:t>
            </a:r>
            <a:r>
              <a:rPr lang="it-IT" sz="2600" b="1" i="1" u="sng" dirty="0" smtClean="0">
                <a:solidFill>
                  <a:srgbClr val="FF0000"/>
                </a:solidFill>
                <a:latin typeface="+mj-lt"/>
              </a:rPr>
              <a:t>nube</a:t>
            </a:r>
            <a:r>
              <a:rPr lang="it-IT" sz="2600" b="1" i="1" dirty="0" smtClean="0">
                <a:latin typeface="+mj-lt"/>
              </a:rPr>
              <a:t> che li coprì con la sua ombra e dalla nube uscì una voce: "Questi è il Figlio mio, l'amato: ascoltatelo!". </a:t>
            </a:r>
          </a:p>
          <a:p>
            <a:r>
              <a:rPr lang="it-IT" sz="2600" b="1" i="1" baseline="30000" dirty="0" smtClean="0">
                <a:latin typeface="+mj-lt"/>
              </a:rPr>
              <a:t>8</a:t>
            </a:r>
            <a:r>
              <a:rPr lang="it-IT" sz="2600" b="1" i="1" dirty="0" smtClean="0">
                <a:latin typeface="+mj-lt"/>
              </a:rPr>
              <a:t>E improvvisamente, guardandosi attorno, non videro più nessuno, se non Gesù solo, con loro.</a:t>
            </a:r>
            <a:endParaRPr lang="it-IT" sz="2600" b="1" dirty="0">
              <a:latin typeface="+mj-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dissolve">
                                      <p:cBhvr>
                                        <p:cTn id="7" dur="3000"/>
                                        <p:tgtEl>
                                          <p:spTgt spid="1029"/>
                                        </p:tgtEl>
                                      </p:cBhvr>
                                    </p:animEffect>
                                  </p:childTnLst>
                                </p:cTn>
                              </p:par>
                            </p:childTnLst>
                          </p:cTn>
                        </p:par>
                        <p:par>
                          <p:cTn id="8" fill="hold">
                            <p:stCondLst>
                              <p:cond delay="3000"/>
                            </p:stCondLst>
                            <p:childTnLst>
                              <p:par>
                                <p:cTn id="9" presetID="7" presetClass="entr" presetSubtype="4" fill="hold"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fade">
                                      <p:cBhvr>
                                        <p:cTn id="17" dur="5000"/>
                                        <p:tgtEl>
                                          <p:spTgt spid="1027"/>
                                        </p:tgtEl>
                                      </p:cBhvr>
                                    </p:animEffect>
                                  </p:childTnLst>
                                </p:cTn>
                              </p:par>
                            </p:childTnLst>
                          </p:cTn>
                        </p:par>
                        <p:par>
                          <p:cTn id="18" fill="hold">
                            <p:stCondLst>
                              <p:cond delay="5000"/>
                            </p:stCondLst>
                            <p:childTnLst>
                              <p:par>
                                <p:cTn id="19" presetID="7" presetClass="entr" presetSubtype="4" fill="hold" grpId="0" nodeType="afterEffect">
                                  <p:stCondLst>
                                    <p:cond delay="50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0" fill="hold"/>
                                        <p:tgtEl>
                                          <p:spTgt spid="12"/>
                                        </p:tgtEl>
                                        <p:attrNameLst>
                                          <p:attrName>ppt_x</p:attrName>
                                        </p:attrNameLst>
                                      </p:cBhvr>
                                      <p:tavLst>
                                        <p:tav tm="0">
                                          <p:val>
                                            <p:strVal val="#ppt_x"/>
                                          </p:val>
                                        </p:tav>
                                        <p:tav tm="100000">
                                          <p:val>
                                            <p:strVal val="#ppt_x"/>
                                          </p:val>
                                        </p:tav>
                                      </p:tavLst>
                                    </p:anim>
                                    <p:anim calcmode="lin" valueType="num">
                                      <p:cBhvr additive="base">
                                        <p:cTn id="22" dur="5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9458" name="Picture 2" descr="http://www.sentierinatura.it/easyne2/Archivi/SentieriNatura/NGrp/2048/0022/22941.jpg"/>
          <p:cNvPicPr>
            <a:picLocks noChangeAspect="1" noChangeArrowheads="1"/>
          </p:cNvPicPr>
          <p:nvPr/>
        </p:nvPicPr>
        <p:blipFill>
          <a:blip r:embed="rId3" cstate="print"/>
          <a:srcRect/>
          <a:stretch>
            <a:fillRect/>
          </a:stretch>
        </p:blipFill>
        <p:spPr bwMode="auto">
          <a:xfrm rot="21331395">
            <a:off x="383191" y="3899639"/>
            <a:ext cx="3835841" cy="2812950"/>
          </a:xfrm>
          <a:prstGeom prst="rect">
            <a:avLst/>
          </a:prstGeom>
          <a:noFill/>
          <a:effectLst>
            <a:outerShdw blurRad="50800" dist="38100" dir="13500000" algn="br" rotWithShape="0">
              <a:prstClr val="black">
                <a:alpha val="40000"/>
              </a:prstClr>
            </a:outerShdw>
          </a:effectLst>
        </p:spPr>
      </p:pic>
      <p:pic>
        <p:nvPicPr>
          <p:cNvPr id="19460" name="Picture 4" descr="http://www.vangelodivangeli.it/images/croce-2.jpg"/>
          <p:cNvPicPr>
            <a:picLocks noChangeAspect="1" noChangeArrowheads="1"/>
          </p:cNvPicPr>
          <p:nvPr/>
        </p:nvPicPr>
        <p:blipFill>
          <a:blip r:embed="rId4" cstate="print"/>
          <a:srcRect/>
          <a:stretch>
            <a:fillRect/>
          </a:stretch>
        </p:blipFill>
        <p:spPr bwMode="auto">
          <a:xfrm rot="397688">
            <a:off x="5487354" y="4148826"/>
            <a:ext cx="3086100" cy="2314575"/>
          </a:xfrm>
          <a:prstGeom prst="rect">
            <a:avLst/>
          </a:prstGeom>
          <a:noFill/>
          <a:effectLst>
            <a:glow rad="228600">
              <a:schemeClr val="accent6">
                <a:satMod val="175000"/>
                <a:alpha val="40000"/>
              </a:schemeClr>
            </a:glow>
          </a:effectLst>
        </p:spPr>
      </p:pic>
      <p:sp>
        <p:nvSpPr>
          <p:cNvPr id="3" name="Rettangolo 2"/>
          <p:cNvSpPr/>
          <p:nvPr/>
        </p:nvSpPr>
        <p:spPr>
          <a:xfrm>
            <a:off x="1" y="332657"/>
            <a:ext cx="9144000" cy="3108543"/>
          </a:xfrm>
          <a:prstGeom prst="rect">
            <a:avLst/>
          </a:prstGeom>
        </p:spPr>
        <p:txBody>
          <a:bodyPr wrap="square">
            <a:spAutoFit/>
          </a:bodyPr>
          <a:lstStyle/>
          <a:p>
            <a:r>
              <a:rPr lang="it-IT" sz="2000" b="1" baseline="30000" dirty="0">
                <a:solidFill>
                  <a:srgbClr val="82001B"/>
                </a:solidFill>
                <a:latin typeface="Adobe Gothic Std B" charset="-127"/>
                <a:ea typeface="Adobe Gothic Std B" charset="-127"/>
                <a:cs typeface="Adobe Gothic Std B" charset="-127"/>
              </a:rPr>
              <a:t>9</a:t>
            </a:r>
            <a:r>
              <a:rPr lang="it-IT" sz="2000" b="1" dirty="0">
                <a:solidFill>
                  <a:srgbClr val="525252"/>
                </a:solidFill>
                <a:latin typeface="Adobe Gothic Std B" charset="-127"/>
                <a:ea typeface="Adobe Gothic Std B" charset="-127"/>
                <a:cs typeface="Adobe Gothic Std B" charset="-127"/>
              </a:rPr>
              <a:t>Mentre scendevano dal monte, </a:t>
            </a:r>
            <a:r>
              <a:rPr lang="it-IT" sz="2000" b="1" dirty="0" smtClean="0">
                <a:solidFill>
                  <a:srgbClr val="525252"/>
                </a:solidFill>
                <a:latin typeface="Adobe Gothic Std B" charset="-127"/>
                <a:ea typeface="Adobe Gothic Std B" charset="-127"/>
                <a:cs typeface="Adobe Gothic Std B" charset="-127"/>
              </a:rPr>
              <a:t>ordin</a:t>
            </a:r>
            <a:r>
              <a:rPr lang="it-IT" sz="2400" b="1" dirty="0" smtClean="0">
                <a:solidFill>
                  <a:srgbClr val="525252"/>
                </a:solidFill>
                <a:latin typeface="Adobe Gothic Std B" charset="-127"/>
                <a:ea typeface="Adobe Gothic Std B" charset="-127"/>
                <a:cs typeface="Adobe Gothic Std B" charset="-127"/>
              </a:rPr>
              <a:t>ò</a:t>
            </a:r>
            <a:r>
              <a:rPr lang="it-IT" sz="2000" b="1" dirty="0" smtClean="0">
                <a:solidFill>
                  <a:srgbClr val="525252"/>
                </a:solidFill>
                <a:latin typeface="Adobe Gothic Std B" charset="-127"/>
                <a:ea typeface="Adobe Gothic Std B" charset="-127"/>
                <a:cs typeface="Adobe Gothic Std B" charset="-127"/>
              </a:rPr>
              <a:t> </a:t>
            </a:r>
            <a:r>
              <a:rPr lang="it-IT" sz="2000" b="1" dirty="0">
                <a:solidFill>
                  <a:srgbClr val="525252"/>
                </a:solidFill>
                <a:latin typeface="Adobe Gothic Std B" charset="-127"/>
                <a:ea typeface="Adobe Gothic Std B" charset="-127"/>
                <a:cs typeface="Adobe Gothic Std B" charset="-127"/>
              </a:rPr>
              <a:t>loro di non raccontare ad alcuno ciò che avevano visto, se non dopo che il Figlio dell'uomo fosse risorto dai morti. </a:t>
            </a:r>
            <a:r>
              <a:rPr lang="it-IT" sz="2000" b="1" baseline="30000" dirty="0">
                <a:solidFill>
                  <a:srgbClr val="82001B"/>
                </a:solidFill>
                <a:latin typeface="Adobe Gothic Std B" charset="-127"/>
                <a:ea typeface="Adobe Gothic Std B" charset="-127"/>
                <a:cs typeface="Adobe Gothic Std B" charset="-127"/>
              </a:rPr>
              <a:t>10</a:t>
            </a:r>
            <a:r>
              <a:rPr lang="it-IT" sz="2000" b="1" dirty="0">
                <a:solidFill>
                  <a:srgbClr val="525252"/>
                </a:solidFill>
                <a:latin typeface="Adobe Gothic Std B" charset="-127"/>
                <a:ea typeface="Adobe Gothic Std B" charset="-127"/>
                <a:cs typeface="Adobe Gothic Std B" charset="-127"/>
              </a:rPr>
              <a:t>Ed essi tennero fra loro la cosa, chiedendosi che cosa volesse dire risorgere dai morti. </a:t>
            </a:r>
          </a:p>
          <a:p>
            <a:r>
              <a:rPr lang="it-IT" sz="2000" b="1" baseline="30000" dirty="0">
                <a:solidFill>
                  <a:srgbClr val="82001B"/>
                </a:solidFill>
                <a:latin typeface="Adobe Gothic Std B" charset="-127"/>
                <a:ea typeface="Adobe Gothic Std B" charset="-127"/>
                <a:cs typeface="Adobe Gothic Std B" charset="-127"/>
              </a:rPr>
              <a:t>11</a:t>
            </a:r>
            <a:r>
              <a:rPr lang="it-IT" sz="2000" b="1" dirty="0">
                <a:solidFill>
                  <a:srgbClr val="525252"/>
                </a:solidFill>
                <a:latin typeface="Adobe Gothic Std B" charset="-127"/>
                <a:ea typeface="Adobe Gothic Std B" charset="-127"/>
                <a:cs typeface="Adobe Gothic Std B" charset="-127"/>
              </a:rPr>
              <a:t>E lo interrogavano: "Perch</a:t>
            </a:r>
            <a:r>
              <a:rPr lang="it-IT" sz="2400" b="1" dirty="0">
                <a:solidFill>
                  <a:srgbClr val="525252"/>
                </a:solidFill>
                <a:latin typeface="Adobe Gothic Std B" charset="-127"/>
                <a:ea typeface="Adobe Gothic Std B" charset="-127"/>
                <a:cs typeface="Adobe Gothic Std B" charset="-127"/>
              </a:rPr>
              <a:t>é </a:t>
            </a:r>
            <a:r>
              <a:rPr lang="it-IT" sz="2000" b="1" dirty="0">
                <a:solidFill>
                  <a:srgbClr val="525252"/>
                </a:solidFill>
                <a:latin typeface="Adobe Gothic Std B" charset="-127"/>
                <a:ea typeface="Adobe Gothic Std B" charset="-127"/>
                <a:cs typeface="Adobe Gothic Std B" charset="-127"/>
              </a:rPr>
              <a:t>gli scribi dicono che </a:t>
            </a:r>
            <a:r>
              <a:rPr lang="it-IT" sz="2000" b="1" i="1" dirty="0">
                <a:solidFill>
                  <a:srgbClr val="525252"/>
                </a:solidFill>
                <a:latin typeface="Adobe Gothic Std B" charset="-127"/>
                <a:ea typeface="Adobe Gothic Std B" charset="-127"/>
                <a:cs typeface="Adobe Gothic Std B" charset="-127"/>
              </a:rPr>
              <a:t>prima deve venire Elia</a:t>
            </a:r>
            <a:r>
              <a:rPr lang="it-IT" sz="2000" b="1" dirty="0">
                <a:solidFill>
                  <a:srgbClr val="525252"/>
                </a:solidFill>
                <a:latin typeface="Adobe Gothic Std B" charset="-127"/>
                <a:ea typeface="Adobe Gothic Std B" charset="-127"/>
                <a:cs typeface="Adobe Gothic Std B" charset="-127"/>
              </a:rPr>
              <a:t> ?". </a:t>
            </a:r>
            <a:r>
              <a:rPr lang="it-IT" sz="2000" b="1" baseline="30000" dirty="0">
                <a:solidFill>
                  <a:srgbClr val="82001B"/>
                </a:solidFill>
                <a:latin typeface="Adobe Gothic Std B" charset="-127"/>
                <a:ea typeface="Adobe Gothic Std B" charset="-127"/>
                <a:cs typeface="Adobe Gothic Std B" charset="-127"/>
              </a:rPr>
              <a:t>12</a:t>
            </a:r>
            <a:r>
              <a:rPr lang="it-IT" sz="2000" b="1" dirty="0">
                <a:solidFill>
                  <a:srgbClr val="525252"/>
                </a:solidFill>
                <a:latin typeface="Adobe Gothic Std B" charset="-127"/>
                <a:ea typeface="Adobe Gothic Std B" charset="-127"/>
                <a:cs typeface="Adobe Gothic Std B" charset="-127"/>
              </a:rPr>
              <a:t>Egli rispose loro: "Sì, prima viene Elia e ristabilisce ogni cosa; ma, come sta scritto del Figlio dell'uomo? Che deve soffrire molto ed essere disprezzato. </a:t>
            </a:r>
            <a:r>
              <a:rPr lang="it-IT" sz="2000" b="1" baseline="30000" dirty="0">
                <a:solidFill>
                  <a:srgbClr val="82001B"/>
                </a:solidFill>
                <a:latin typeface="Adobe Gothic Std B" charset="-127"/>
                <a:ea typeface="Adobe Gothic Std B" charset="-127"/>
                <a:cs typeface="Adobe Gothic Std B" charset="-127"/>
              </a:rPr>
              <a:t>13</a:t>
            </a:r>
            <a:r>
              <a:rPr lang="it-IT" sz="2000" b="1" dirty="0">
                <a:solidFill>
                  <a:srgbClr val="525252"/>
                </a:solidFill>
                <a:latin typeface="Adobe Gothic Std B" charset="-127"/>
                <a:ea typeface="Adobe Gothic Std B" charset="-127"/>
                <a:cs typeface="Adobe Gothic Std B" charset="-127"/>
              </a:rPr>
              <a:t>Io per</a:t>
            </a:r>
            <a:r>
              <a:rPr lang="it-IT" sz="2400" b="1" dirty="0">
                <a:solidFill>
                  <a:srgbClr val="525252"/>
                </a:solidFill>
                <a:latin typeface="Adobe Gothic Std B" charset="-127"/>
                <a:ea typeface="Adobe Gothic Std B" charset="-127"/>
                <a:cs typeface="Adobe Gothic Std B" charset="-127"/>
              </a:rPr>
              <a:t>ò </a:t>
            </a:r>
            <a:r>
              <a:rPr lang="it-IT" sz="2000" b="1" dirty="0">
                <a:solidFill>
                  <a:srgbClr val="525252"/>
                </a:solidFill>
                <a:latin typeface="Adobe Gothic Std B" charset="-127"/>
                <a:ea typeface="Adobe Gothic Std B" charset="-127"/>
                <a:cs typeface="Adobe Gothic Std B" charset="-127"/>
              </a:rPr>
              <a:t>vi dico che Elia </a:t>
            </a:r>
            <a:r>
              <a:rPr lang="it-IT" sz="2400" b="1" dirty="0">
                <a:solidFill>
                  <a:srgbClr val="525252"/>
                </a:solidFill>
                <a:latin typeface="Adobe Gothic Std B" charset="-127"/>
                <a:ea typeface="Adobe Gothic Std B" charset="-127"/>
                <a:cs typeface="Adobe Gothic Std B" charset="-127"/>
              </a:rPr>
              <a:t>è </a:t>
            </a:r>
            <a:r>
              <a:rPr lang="it-IT" sz="2000" b="1" dirty="0">
                <a:solidFill>
                  <a:srgbClr val="525252"/>
                </a:solidFill>
                <a:latin typeface="Adobe Gothic Std B" charset="-127"/>
                <a:ea typeface="Adobe Gothic Std B" charset="-127"/>
                <a:cs typeface="Adobe Gothic Std B" charset="-127"/>
              </a:rPr>
              <a:t>già venuto e gli hanno fatto quello che hanno voluto, come sta scritto di </a:t>
            </a:r>
            <a:r>
              <a:rPr lang="it-IT" sz="2000" b="1" dirty="0" smtClean="0">
                <a:solidFill>
                  <a:srgbClr val="525252"/>
                </a:solidFill>
                <a:latin typeface="Adobe Gothic Std B" charset="-127"/>
                <a:ea typeface="Adobe Gothic Std B" charset="-127"/>
                <a:cs typeface="Adobe Gothic Std B" charset="-127"/>
              </a:rPr>
              <a:t>lui</a:t>
            </a:r>
            <a:r>
              <a:rPr lang="it-IT" sz="2400" b="1" dirty="0" smtClean="0">
                <a:solidFill>
                  <a:srgbClr val="525252"/>
                </a:solidFill>
                <a:latin typeface="Adobe Gothic Std B" charset="-127"/>
                <a:ea typeface="Adobe Gothic Std B" charset="-127"/>
                <a:cs typeface="Adobe Gothic Std B" charset="-127"/>
              </a:rPr>
              <a:t>”.</a:t>
            </a:r>
            <a:endParaRPr lang="it-IT" sz="2400" b="1" dirty="0">
              <a:solidFill>
                <a:srgbClr val="525252"/>
              </a:solidFill>
              <a:latin typeface="Adobe Gothic Std B" charset="-127"/>
              <a:ea typeface="Adobe Gothic Std B" charset="-127"/>
              <a:cs typeface="Adobe Gothic Std B" charset="-127"/>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1000"/>
                                        <p:tgtEl>
                                          <p:spTgt spid="19458"/>
                                        </p:tgtEl>
                                      </p:cBhvr>
                                    </p:animEffect>
                                  </p:childTnLst>
                                </p:cTn>
                              </p:par>
                            </p:childTnLst>
                          </p:cTn>
                        </p:par>
                        <p:par>
                          <p:cTn id="8" fill="hold">
                            <p:stCondLst>
                              <p:cond delay="1000"/>
                            </p:stCondLst>
                            <p:childTnLst>
                              <p:par>
                                <p:cTn id="9" presetID="9" presetClass="entr" presetSubtype="0" fill="hold" nodeType="afterEffect">
                                  <p:stCondLst>
                                    <p:cond delay="500"/>
                                  </p:stCondLst>
                                  <p:childTnLst>
                                    <p:set>
                                      <p:cBhvr>
                                        <p:cTn id="10" dur="1" fill="hold">
                                          <p:stCondLst>
                                            <p:cond delay="0"/>
                                          </p:stCondLst>
                                        </p:cTn>
                                        <p:tgtEl>
                                          <p:spTgt spid="19460"/>
                                        </p:tgtEl>
                                        <p:attrNameLst>
                                          <p:attrName>style.visibility</p:attrName>
                                        </p:attrNameLst>
                                      </p:cBhvr>
                                      <p:to>
                                        <p:strVal val="visible"/>
                                      </p:to>
                                    </p:set>
                                    <p:animEffect transition="in" filter="dissolve">
                                      <p:cBhvr>
                                        <p:cTn id="11" dur="500"/>
                                        <p:tgtEl>
                                          <p:spTgt spid="19460"/>
                                        </p:tgtEl>
                                      </p:cBhvr>
                                    </p:animEffect>
                                  </p:childTnLst>
                                </p:cTn>
                              </p:par>
                            </p:childTnLst>
                          </p:cTn>
                        </p:par>
                        <p:par>
                          <p:cTn id="12" fill="hold">
                            <p:stCondLst>
                              <p:cond delay="2000"/>
                            </p:stCondLst>
                            <p:childTnLst>
                              <p:par>
                                <p:cTn id="13" presetID="18" presetClass="entr" presetSubtype="12" fill="hold" grpId="0" nodeType="afterEffect">
                                  <p:stCondLst>
                                    <p:cond delay="150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chemeClr val="accent6">
                <a:lumMod val="60000"/>
                <a:lumOff val="40000"/>
              </a:schemeClr>
            </a:gs>
            <a:gs pos="100000">
              <a:srgbClr val="D1C39F"/>
            </a:gs>
          </a:gsLst>
          <a:lin ang="5400000" scaled="0"/>
        </a:gradFill>
        <a:effectLst/>
      </p:bgPr>
    </p:bg>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ADE84033-FA7A-4536-B5D3-A80D5036F1FD}" type="slidenum">
              <a:rPr lang="it-IT" smtClean="0"/>
              <a:pPr/>
              <a:t>11</a:t>
            </a:fld>
            <a:endParaRPr lang="it-IT"/>
          </a:p>
        </p:txBody>
      </p:sp>
      <p:sp>
        <p:nvSpPr>
          <p:cNvPr id="5" name="CasellaDiTesto 4"/>
          <p:cNvSpPr txBox="1"/>
          <p:nvPr/>
        </p:nvSpPr>
        <p:spPr>
          <a:xfrm>
            <a:off x="539552" y="404664"/>
            <a:ext cx="8240141" cy="523220"/>
          </a:xfrm>
          <a:prstGeom prst="rect">
            <a:avLst/>
          </a:prstGeom>
          <a:noFill/>
        </p:spPr>
        <p:txBody>
          <a:bodyPr wrap="none" rtlCol="0">
            <a:spAutoFit/>
          </a:bodyPr>
          <a:lstStyle/>
          <a:p>
            <a:r>
              <a:rPr lang="it-IT" sz="2800" b="1" dirty="0" smtClean="0">
                <a:solidFill>
                  <a:srgbClr val="002060"/>
                </a:solidFill>
              </a:rPr>
              <a:t>Esaminiamo alcuni elementi significativi del racconto: </a:t>
            </a:r>
          </a:p>
        </p:txBody>
      </p:sp>
      <p:sp>
        <p:nvSpPr>
          <p:cNvPr id="6" name="CasellaDiTesto 5"/>
          <p:cNvSpPr txBox="1"/>
          <p:nvPr/>
        </p:nvSpPr>
        <p:spPr>
          <a:xfrm>
            <a:off x="179512" y="1124744"/>
            <a:ext cx="8964488" cy="5544616"/>
          </a:xfrm>
          <a:prstGeom prst="rect">
            <a:avLst/>
          </a:prstGeom>
          <a:noFill/>
        </p:spPr>
        <p:txBody>
          <a:bodyPr wrap="square" rtlCol="0">
            <a:normAutofit fontScale="92500" lnSpcReduction="20000"/>
          </a:bodyPr>
          <a:lstStyle/>
          <a:p>
            <a:pPr>
              <a:spcAft>
                <a:spcPts val="600"/>
              </a:spcAft>
              <a:buFont typeface="Arial" pitchFamily="34" charset="0"/>
              <a:buChar char="•"/>
            </a:pPr>
            <a:r>
              <a:rPr lang="it-IT" sz="3000" b="1" dirty="0" smtClean="0"/>
              <a:t>Sei giorni dopo</a:t>
            </a:r>
            <a:r>
              <a:rPr lang="it-IT" sz="3000" dirty="0" smtClean="0"/>
              <a:t>: il sesto giorno è quello della creazione di Adamo, qui l’autore ci indica che si sta preparando  la manifestazione del nuovo Adamo</a:t>
            </a:r>
          </a:p>
          <a:p>
            <a:pPr>
              <a:spcAft>
                <a:spcPts val="600"/>
              </a:spcAft>
              <a:buFont typeface="Arial" pitchFamily="34" charset="0"/>
              <a:buChar char="•"/>
            </a:pPr>
            <a:endParaRPr lang="it-IT" sz="3000" dirty="0" smtClean="0"/>
          </a:p>
          <a:p>
            <a:pPr lvl="0">
              <a:lnSpc>
                <a:spcPct val="110000"/>
              </a:lnSpc>
              <a:spcAft>
                <a:spcPts val="600"/>
              </a:spcAft>
              <a:buFont typeface="Arial" pitchFamily="34" charset="0"/>
              <a:buChar char="•"/>
            </a:pPr>
            <a:r>
              <a:rPr lang="it-IT" sz="3000" b="1" dirty="0" smtClean="0"/>
              <a:t>Alto Monte:  </a:t>
            </a:r>
            <a:r>
              <a:rPr lang="it-IT" sz="3000" dirty="0" smtClean="0"/>
              <a:t>per antonomasia è il Sinai, detto anche </a:t>
            </a:r>
            <a:r>
              <a:rPr lang="it-IT" sz="3000" dirty="0" err="1" smtClean="0"/>
              <a:t>Oreb</a:t>
            </a:r>
            <a:r>
              <a:rPr lang="it-IT" sz="3000" dirty="0" smtClean="0"/>
              <a:t>, </a:t>
            </a:r>
          </a:p>
          <a:p>
            <a:pPr lvl="0">
              <a:lnSpc>
                <a:spcPct val="110000"/>
              </a:lnSpc>
              <a:spcAft>
                <a:spcPts val="600"/>
              </a:spcAft>
            </a:pPr>
            <a:r>
              <a:rPr lang="it-IT" sz="3000" dirty="0" smtClean="0"/>
              <a:t>( alt. 2285 m) dove sia Elia che Mosè assistettero ad una teofania. Mosè discese da esso col volto luminoso.</a:t>
            </a:r>
          </a:p>
          <a:p>
            <a:pPr lvl="0">
              <a:spcAft>
                <a:spcPts val="600"/>
              </a:spcAft>
            </a:pPr>
            <a:endParaRPr lang="it-IT" sz="3000" dirty="0" smtClean="0"/>
          </a:p>
          <a:p>
            <a:pPr>
              <a:spcAft>
                <a:spcPts val="600"/>
              </a:spcAft>
              <a:buFont typeface="Arial" pitchFamily="34" charset="0"/>
              <a:buChar char="•"/>
            </a:pPr>
            <a:r>
              <a:rPr lang="it-IT" sz="3000" b="1" dirty="0" smtClean="0"/>
              <a:t>Vesti splendenti: </a:t>
            </a:r>
            <a:r>
              <a:rPr lang="it-IT" sz="3000" dirty="0" smtClean="0"/>
              <a:t>la descrizione è quella di una luce ultraterrena che avvolge la persona di Gesù, ma non ferisce gli occhi come ci si aspetterebbe.  Dio si fa vedere, non si nasconde più e l’uomo è reso capace di </a:t>
            </a:r>
            <a:r>
              <a:rPr lang="it-IT" sz="3000" dirty="0" err="1" smtClean="0"/>
              <a:t>vederLo</a:t>
            </a:r>
            <a:r>
              <a:rPr lang="it-IT" sz="3000" dirty="0" smtClean="0"/>
              <a:t>, questo è il nuovo che Gesù porta. </a:t>
            </a:r>
            <a:endParaRPr lang="it-IT" dirty="0"/>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50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250" autoRev="1" fill="hold">
                                          <p:stCondLst>
                                            <p:cond delay="0"/>
                                          </p:stCondLst>
                                        </p:cTn>
                                        <p:tgtEl>
                                          <p:spTgt spid="5"/>
                                        </p:tgtEl>
                                        <p:attrNameLst>
                                          <p:attrName>ppt_w</p:attrName>
                                        </p:attrNameLst>
                                      </p:cBhvr>
                                    </p:anim>
                                    <p:anim by="(#ppt_w*0.50)" calcmode="lin" valueType="num">
                                      <p:cBhvr>
                                        <p:cTn id="8" dur="250" decel="50000" autoRev="1" fill="hold">
                                          <p:stCondLst>
                                            <p:cond delay="0"/>
                                          </p:stCondLst>
                                        </p:cTn>
                                        <p:tgtEl>
                                          <p:spTgt spid="5"/>
                                        </p:tgtEl>
                                        <p:attrNameLst>
                                          <p:attrName>ppt_x</p:attrName>
                                        </p:attrNameLst>
                                      </p:cBhvr>
                                    </p:anim>
                                    <p:anim from="(-#ppt_h/2)" to="(#ppt_y)" calcmode="lin" valueType="num">
                                      <p:cBhvr>
                                        <p:cTn id="9" dur="500" fill="hold">
                                          <p:stCondLst>
                                            <p:cond delay="0"/>
                                          </p:stCondLst>
                                        </p:cTn>
                                        <p:tgtEl>
                                          <p:spTgt spid="5"/>
                                        </p:tgtEl>
                                        <p:attrNameLst>
                                          <p:attrName>ppt_y</p:attrName>
                                        </p:attrNameLst>
                                      </p:cBhvr>
                                    </p:anim>
                                    <p:animRot by="21600000">
                                      <p:cBhvr>
                                        <p:cTn id="10" dur="500" fill="hold">
                                          <p:stCondLst>
                                            <p:cond delay="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1000"/>
                                        <p:tgtEl>
                                          <p:spTgt spid="6">
                                            <p:txEl>
                                              <p:pRg st="3" end="3"/>
                                            </p:txEl>
                                          </p:spTgt>
                                        </p:tgtEl>
                                      </p:cBhvr>
                                    </p:animEffect>
                                    <p:anim calcmode="lin" valueType="num">
                                      <p:cBhvr>
                                        <p:cTn id="2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circle(in)">
                                      <p:cBhvr>
                                        <p:cTn id="33"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20000"/>
                <a:lumOff val="80000"/>
              </a:schemeClr>
            </a:gs>
            <a:gs pos="39999">
              <a:schemeClr val="accent1">
                <a:lumMod val="20000"/>
                <a:lumOff val="80000"/>
              </a:schemeClr>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404664"/>
            <a:ext cx="7344816" cy="6264696"/>
          </a:xfrm>
        </p:spPr>
        <p:txBody>
          <a:bodyPr>
            <a:normAutofit fontScale="77500" lnSpcReduction="20000"/>
          </a:bodyPr>
          <a:lstStyle/>
          <a:p>
            <a:pPr lvl="0"/>
            <a:r>
              <a:rPr lang="it-IT" b="1" dirty="0" smtClean="0"/>
              <a:t>Tre capanne</a:t>
            </a:r>
            <a:r>
              <a:rPr lang="it-IT" dirty="0" smtClean="0"/>
              <a:t>: ricorda i ripari improvvisati durante la peregrinazione nel deserto </a:t>
            </a:r>
          </a:p>
          <a:p>
            <a:pPr lvl="0">
              <a:buNone/>
            </a:pPr>
            <a:endParaRPr lang="it-IT" dirty="0" smtClean="0"/>
          </a:p>
          <a:p>
            <a:pPr lvl="0"/>
            <a:r>
              <a:rPr lang="it-IT" b="1" dirty="0" smtClean="0"/>
              <a:t>Nube</a:t>
            </a:r>
            <a:r>
              <a:rPr lang="it-IT" dirty="0" smtClean="0"/>
              <a:t>: elemento classico ad indicare una presenza di Dio che non è accessibile all'uomo, la nube stazionava nella tenda dell'Arca dell'alleanza.</a:t>
            </a:r>
          </a:p>
          <a:p>
            <a:pPr lvl="0">
              <a:buNone/>
            </a:pPr>
            <a:endParaRPr lang="it-IT" dirty="0" smtClean="0"/>
          </a:p>
          <a:p>
            <a:pPr lvl="0"/>
            <a:r>
              <a:rPr lang="it-IT" b="1" dirty="0" smtClean="0"/>
              <a:t>Risorgere dai morti</a:t>
            </a:r>
            <a:r>
              <a:rPr lang="it-IT" dirty="0" smtClean="0"/>
              <a:t>: i farisei credevano nella risurrezione dai morti alla fine dei tempi, mentre i sadducei no. Il discorso di Gesù di una resurrezione dopo tre giorni era perciò poco comprensibile anche per gli apostoli. </a:t>
            </a:r>
          </a:p>
          <a:p>
            <a:pPr lvl="0"/>
            <a:endParaRPr lang="it-IT" dirty="0" smtClean="0"/>
          </a:p>
          <a:p>
            <a:r>
              <a:rPr lang="it-IT" b="1" dirty="0" smtClean="0"/>
              <a:t>Gli scribi dicono che deve venire prima Elia:</a:t>
            </a:r>
            <a:r>
              <a:rPr lang="it-IT" dirty="0" smtClean="0"/>
              <a:t> la tradizione attendeva la seconda venuta del profeta e per questo nella cena pasquale si riservava una coppa particolare per lui, del tipo del calice che si usa per la S. Messa. ( </a:t>
            </a:r>
            <a:r>
              <a:rPr lang="it-IT" i="1" dirty="0" smtClean="0"/>
              <a:t>vedi qui a lato )</a:t>
            </a:r>
            <a:endParaRPr lang="it-IT" dirty="0" smtClean="0"/>
          </a:p>
          <a:p>
            <a:pPr lvl="0"/>
            <a:endParaRPr lang="it-IT" dirty="0" smtClean="0"/>
          </a:p>
          <a:p>
            <a:endParaRPr lang="it-IT" dirty="0" smtClean="0"/>
          </a:p>
          <a:p>
            <a:endParaRPr lang="it-IT" dirty="0"/>
          </a:p>
        </p:txBody>
      </p:sp>
      <p:sp>
        <p:nvSpPr>
          <p:cNvPr id="4" name="Segnaposto numero diapositiva 3"/>
          <p:cNvSpPr>
            <a:spLocks noGrp="1"/>
          </p:cNvSpPr>
          <p:nvPr>
            <p:ph type="sldNum" sz="quarter" idx="12"/>
          </p:nvPr>
        </p:nvSpPr>
        <p:spPr/>
        <p:txBody>
          <a:bodyPr/>
          <a:lstStyle/>
          <a:p>
            <a:fld id="{ADE84033-FA7A-4536-B5D3-A80D5036F1FD}" type="slidenum">
              <a:rPr lang="it-IT" smtClean="0"/>
              <a:pPr/>
              <a:t>12</a:t>
            </a:fld>
            <a:endParaRPr lang="it-IT"/>
          </a:p>
        </p:txBody>
      </p:sp>
      <p:pic>
        <p:nvPicPr>
          <p:cNvPr id="20482" name="Picture 2"/>
          <p:cNvPicPr>
            <a:picLocks noChangeAspect="1" noChangeArrowheads="1"/>
          </p:cNvPicPr>
          <p:nvPr/>
        </p:nvPicPr>
        <p:blipFill>
          <a:blip r:embed="rId2" cstate="print"/>
          <a:srcRect l="16596" t="3106" r="14097" b="3701"/>
          <a:stretch>
            <a:fillRect/>
          </a:stretch>
        </p:blipFill>
        <p:spPr bwMode="auto">
          <a:xfrm>
            <a:off x="7812360" y="4221088"/>
            <a:ext cx="1008112" cy="216024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par>
                          <p:cTn id="23" fill="hold">
                            <p:stCondLst>
                              <p:cond delay="500"/>
                            </p:stCondLst>
                            <p:childTnLst>
                              <p:par>
                                <p:cTn id="24" presetID="17" presetClass="entr" presetSubtype="10" fill="hold" nodeType="afterEffect">
                                  <p:stCondLst>
                                    <p:cond delay="500"/>
                                  </p:stCondLst>
                                  <p:childTnLst>
                                    <p:set>
                                      <p:cBhvr>
                                        <p:cTn id="25" dur="1" fill="hold">
                                          <p:stCondLst>
                                            <p:cond delay="0"/>
                                          </p:stCondLst>
                                        </p:cTn>
                                        <p:tgtEl>
                                          <p:spTgt spid="20482"/>
                                        </p:tgtEl>
                                        <p:attrNameLst>
                                          <p:attrName>style.visibility</p:attrName>
                                        </p:attrNameLst>
                                      </p:cBhvr>
                                      <p:to>
                                        <p:strVal val="visible"/>
                                      </p:to>
                                    </p:set>
                                    <p:anim calcmode="lin" valueType="num">
                                      <p:cBhvr>
                                        <p:cTn id="26" dur="500" fill="hold"/>
                                        <p:tgtEl>
                                          <p:spTgt spid="20482"/>
                                        </p:tgtEl>
                                        <p:attrNameLst>
                                          <p:attrName>ppt_w</p:attrName>
                                        </p:attrNameLst>
                                      </p:cBhvr>
                                      <p:tavLst>
                                        <p:tav tm="0">
                                          <p:val>
                                            <p:fltVal val="0"/>
                                          </p:val>
                                        </p:tav>
                                        <p:tav tm="100000">
                                          <p:val>
                                            <p:strVal val="#ppt_w"/>
                                          </p:val>
                                        </p:tav>
                                      </p:tavLst>
                                    </p:anim>
                                    <p:anim calcmode="lin" valueType="num">
                                      <p:cBhvr>
                                        <p:cTn id="27" dur="500" fill="hold"/>
                                        <p:tgtEl>
                                          <p:spTgt spid="204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2D050">
                <a:alpha val="34000"/>
              </a:srgbClr>
            </a:gs>
            <a:gs pos="100000">
              <a:srgbClr val="156B13">
                <a:alpha val="43000"/>
              </a:srgbClr>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67544" y="116632"/>
            <a:ext cx="8229600" cy="634082"/>
          </a:xfrm>
        </p:spPr>
        <p:txBody>
          <a:bodyPr>
            <a:normAutofit fontScale="90000"/>
          </a:bodyPr>
          <a:lstStyle/>
          <a:p>
            <a:r>
              <a:rPr lang="it-IT" b="1" dirty="0" smtClean="0"/>
              <a:t>Commento</a:t>
            </a:r>
            <a:endParaRPr lang="it-IT" b="1" dirty="0"/>
          </a:p>
        </p:txBody>
      </p:sp>
      <p:sp>
        <p:nvSpPr>
          <p:cNvPr id="4" name="Segnaposto numero diapositiva 3"/>
          <p:cNvSpPr>
            <a:spLocks noGrp="1"/>
          </p:cNvSpPr>
          <p:nvPr>
            <p:ph type="sldNum" sz="quarter" idx="12"/>
          </p:nvPr>
        </p:nvSpPr>
        <p:spPr/>
        <p:txBody>
          <a:bodyPr/>
          <a:lstStyle/>
          <a:p>
            <a:fld id="{ADE84033-FA7A-4536-B5D3-A80D5036F1FD}" type="slidenum">
              <a:rPr lang="it-IT" smtClean="0"/>
              <a:pPr/>
              <a:t>13</a:t>
            </a:fld>
            <a:endParaRPr lang="it-IT"/>
          </a:p>
        </p:txBody>
      </p:sp>
      <p:sp>
        <p:nvSpPr>
          <p:cNvPr id="5" name="CasellaDiTesto 4"/>
          <p:cNvSpPr txBox="1"/>
          <p:nvPr/>
        </p:nvSpPr>
        <p:spPr>
          <a:xfrm>
            <a:off x="251520" y="692696"/>
            <a:ext cx="8424936" cy="6278642"/>
          </a:xfrm>
          <a:prstGeom prst="rect">
            <a:avLst/>
          </a:prstGeom>
          <a:noFill/>
        </p:spPr>
        <p:txBody>
          <a:bodyPr wrap="square" rtlCol="0">
            <a:spAutoFit/>
          </a:bodyPr>
          <a:lstStyle/>
          <a:p>
            <a:r>
              <a:rPr lang="it-IT" sz="2400" b="1" dirty="0" smtClean="0"/>
              <a:t>L'inclusione tra le due predizioni della passione e l'invito esplicito di Gesù al segreto, indicano che questo brano va letto alla luce della risurrezione di Gesù, cioè come un anticipo di essa.  In questo senso la presenza di Mosè (la legge) ed Elia ( i profeti) stanno ad indicare che Cristo è il compimento dell'Alleanza ed appare anche nella gloria della sua natura divina palesando la sua figliolanza con Dio Padre.</a:t>
            </a:r>
          </a:p>
          <a:p>
            <a:endParaRPr lang="it-IT" sz="2400" b="1" dirty="0" smtClean="0"/>
          </a:p>
          <a:p>
            <a:r>
              <a:rPr lang="it-IT" sz="2400" b="1" dirty="0" smtClean="0"/>
              <a:t>C'è in Pietro, Giacomo e Giovanni il maldestro tentativo di cristallizzare una situazione affascinante e ricca di luce, mentre la prospettiva che si delinea all'orizzonte è dolorosa ed oscura, ma necessaria, dietro la trasfigurazione della gloria si staglia all’orizzonte la trasfigurazione del dolore e della morte. La condivisione di un segreto che Gesù stesso ordina di conservare gelosamente non li preserverà dal sonno nell'orto del </a:t>
            </a:r>
            <a:r>
              <a:rPr lang="it-IT" sz="2400" b="1" dirty="0" err="1" smtClean="0"/>
              <a:t>Getzemani</a:t>
            </a:r>
            <a:r>
              <a:rPr lang="it-IT" sz="2400" b="1" dirty="0" smtClean="0"/>
              <a:t> e dalla fuga. </a:t>
            </a:r>
          </a:p>
          <a:p>
            <a:endParaRPr lang="it-IT"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1"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p:cTn id="16"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 calcmode="lin" valueType="num">
                                      <p:cBhvr>
                                        <p:cTn id="22"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8000"/>
            <a:lum/>
          </a:blip>
          <a:srcRect/>
          <a:stretch>
            <a:fillRect l="-11000" r="-11000"/>
          </a:stretch>
        </a:blip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7504" y="260648"/>
            <a:ext cx="8928992" cy="6460827"/>
          </a:xfrm>
        </p:spPr>
        <p:txBody>
          <a:bodyPr lIns="72000" tIns="36000">
            <a:noAutofit/>
          </a:bodyPr>
          <a:lstStyle/>
          <a:p>
            <a:pPr>
              <a:tabLst>
                <a:tab pos="3098800" algn="l"/>
              </a:tabLst>
            </a:pPr>
            <a:r>
              <a:rPr lang="it-IT" b="1" dirty="0" smtClean="0"/>
              <a:t>Anche nella nostra vita ci sono esperienze di luce, in cui si avverte un rapporto speciale con Gesù e si sperimentano pace e gioia ed è istintivo pensare di poterli prolungare, ma non è possibile; questi momenti sono preziosi soprattutto quando siamo nelle difficoltà, in cui lo spirito è in "apnea" e alla fede si affianca il dubbio; è proprio quando la prova è passata che l'esperienza pregressa non solo illumina l'accaduto, ma si riempie di nuovi significati non colti prima. Come per gli apostoli, l'aver vissuto un momento forte non preserva dalle cadute, ma permette di correre quando ci rialziamo.</a:t>
            </a:r>
            <a:endParaRPr lang="it-IT" sz="2800" dirty="0"/>
          </a:p>
        </p:txBody>
      </p:sp>
      <p:sp>
        <p:nvSpPr>
          <p:cNvPr id="4" name="Segnaposto numero diapositiva 3"/>
          <p:cNvSpPr>
            <a:spLocks noGrp="1"/>
          </p:cNvSpPr>
          <p:nvPr>
            <p:ph type="sldNum" sz="quarter" idx="12"/>
          </p:nvPr>
        </p:nvSpPr>
        <p:spPr/>
        <p:txBody>
          <a:bodyPr/>
          <a:lstStyle/>
          <a:p>
            <a:fld id="{ADE84033-FA7A-4536-B5D3-A80D5036F1FD}" type="slidenum">
              <a:rPr lang="it-IT" smtClean="0"/>
              <a:pPr/>
              <a:t>14</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ppt_x</p:attrName>
                                        </p:attrNameLst>
                                      </p:cBhvr>
                                      <p:tavLst>
                                        <p:tav tm="0">
                                          <p:val>
                                            <p:strVal val="#ppt_x-#ppt_w/2"/>
                                          </p:val>
                                        </p:tav>
                                        <p:tav tm="100000">
                                          <p:val>
                                            <p:strVal val="#ppt_x"/>
                                          </p:val>
                                        </p:tav>
                                      </p:tavLst>
                                    </p:anim>
                                    <p:anim calcmode="lin" valueType="num">
                                      <p:cBhvr>
                                        <p:cTn id="8" dur="20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0"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36000">
              <a:schemeClr val="accent1">
                <a:lumMod val="45000"/>
                <a:lumOff val="55000"/>
              </a:schemeClr>
            </a:gs>
            <a:gs pos="65000">
              <a:schemeClr val="accent1">
                <a:lumMod val="45000"/>
                <a:lumOff val="55000"/>
              </a:schemeClr>
            </a:gs>
            <a:gs pos="87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51520" y="188640"/>
            <a:ext cx="8740080" cy="2592288"/>
          </a:xfrm>
        </p:spPr>
        <p:txBody>
          <a:bodyPr>
            <a:noAutofit/>
          </a:bodyPr>
          <a:lstStyle/>
          <a:p>
            <a:pPr algn="just"/>
            <a:r>
              <a:rPr lang="it-IT" sz="2400" i="1" cap="none" dirty="0" smtClean="0">
                <a:ln>
                  <a:solidFill>
                    <a:schemeClr val="tx1">
                      <a:lumMod val="65000"/>
                      <a:lumOff val="35000"/>
                    </a:schemeClr>
                  </a:solidFill>
                </a:ln>
                <a:effectLst>
                  <a:reflection blurRad="12700" endPos="0" dir="5400000" sy="-90000" algn="bl" rotWithShape="0"/>
                </a:effectLst>
              </a:rPr>
              <a:t>La difficoltà che abbiamo a comprendere i problemi della vita nascono spesso dalla incapacità di fare memoria degli eventi di luce del passato, quasi fossero dovuti e non un dono gratuito di Dio. Gesù ci insegna che la forza della memoria e della gratitudine permette all’uomo di sopportare la persecuzione, l'odio, il dolore e tutte le difficoltà senza cadere nella disperazione, perché il Vangelo gli assicura che la morte è stata vinta dalla vita.</a:t>
            </a:r>
            <a:endParaRPr lang="it-IT" sz="2400" i="1" cap="none" dirty="0">
              <a:ln>
                <a:solidFill>
                  <a:schemeClr val="tx1">
                    <a:lumMod val="65000"/>
                    <a:lumOff val="35000"/>
                  </a:schemeClr>
                </a:solidFill>
              </a:ln>
              <a:effectLst>
                <a:reflection blurRad="12700" endPos="0" dir="5400000" sy="-90000" algn="bl" rotWithShape="0"/>
              </a:effectLst>
            </a:endParaRPr>
          </a:p>
        </p:txBody>
      </p:sp>
      <p:pic>
        <p:nvPicPr>
          <p:cNvPr id="20484" name="Picture 4" descr="http://www.abbaziadifossanova.it/images/abbazia/avvisi/tomba_vuota.jpg"/>
          <p:cNvPicPr>
            <a:picLocks noChangeAspect="1" noChangeArrowheads="1"/>
          </p:cNvPicPr>
          <p:nvPr/>
        </p:nvPicPr>
        <p:blipFill>
          <a:blip r:embed="rId2" cstate="print"/>
          <a:srcRect/>
          <a:stretch>
            <a:fillRect/>
          </a:stretch>
        </p:blipFill>
        <p:spPr bwMode="auto">
          <a:xfrm>
            <a:off x="2938014" y="3001520"/>
            <a:ext cx="6053586" cy="3856480"/>
          </a:xfrm>
          <a:prstGeom prst="rect">
            <a:avLst/>
          </a:prstGeom>
          <a:noFill/>
          <a:effectLst>
            <a:glow rad="228600">
              <a:schemeClr val="bg2">
                <a:lumMod val="25000"/>
                <a:alpha val="40000"/>
              </a:schemeClr>
            </a:glow>
          </a:effectLst>
        </p:spPr>
      </p:pic>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p:cTn id="7" dur="2000" fill="hold"/>
                                        <p:tgtEl>
                                          <p:spTgt spid="20484"/>
                                        </p:tgtEl>
                                        <p:attrNameLst>
                                          <p:attrName>ppt_w</p:attrName>
                                        </p:attrNameLst>
                                      </p:cBhvr>
                                      <p:tavLst>
                                        <p:tav tm="0">
                                          <p:val>
                                            <p:fltVal val="0"/>
                                          </p:val>
                                        </p:tav>
                                        <p:tav tm="100000">
                                          <p:val>
                                            <p:strVal val="#ppt_w"/>
                                          </p:val>
                                        </p:tav>
                                      </p:tavLst>
                                    </p:anim>
                                    <p:anim calcmode="lin" valueType="num">
                                      <p:cBhvr>
                                        <p:cTn id="8" dur="2000" fill="hold"/>
                                        <p:tgtEl>
                                          <p:spTgt spid="20484"/>
                                        </p:tgtEl>
                                        <p:attrNameLst>
                                          <p:attrName>ppt_h</p:attrName>
                                        </p:attrNameLst>
                                      </p:cBhvr>
                                      <p:tavLst>
                                        <p:tav tm="0">
                                          <p:val>
                                            <p:fltVal val="0"/>
                                          </p:val>
                                        </p:tav>
                                        <p:tav tm="100000">
                                          <p:val>
                                            <p:strVal val="#ppt_h"/>
                                          </p:val>
                                        </p:tav>
                                      </p:tavLst>
                                    </p:anim>
                                    <p:animEffect transition="in" filter="fade">
                                      <p:cBhvr>
                                        <p:cTn id="9" dur="2000"/>
                                        <p:tgtEl>
                                          <p:spTgt spid="20484"/>
                                        </p:tgtEl>
                                      </p:cBhvr>
                                    </p:animEffect>
                                  </p:childTnLst>
                                </p:cTn>
                              </p:par>
                            </p:childTnLst>
                          </p:cTn>
                        </p:par>
                        <p:par>
                          <p:cTn id="10" fill="hold">
                            <p:stCondLst>
                              <p:cond delay="2000"/>
                            </p:stCondLst>
                            <p:childTnLst>
                              <p:par>
                                <p:cTn id="11" presetID="7" presetClass="entr" presetSubtype="1" fill="hold" grpId="0" nodeType="afterEffect">
                                  <p:stCondLst>
                                    <p:cond delay="10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2000" fill="hold"/>
                                        <p:tgtEl>
                                          <p:spTgt spid="2"/>
                                        </p:tgtEl>
                                        <p:attrNameLst>
                                          <p:attrName>ppt_x</p:attrName>
                                        </p:attrNameLst>
                                      </p:cBhvr>
                                      <p:tavLst>
                                        <p:tav tm="0">
                                          <p:val>
                                            <p:strVal val="#ppt_x"/>
                                          </p:val>
                                        </p:tav>
                                        <p:tav tm="100000">
                                          <p:val>
                                            <p:strVal val="#ppt_x"/>
                                          </p:val>
                                        </p:tav>
                                      </p:tavLst>
                                    </p:anim>
                                    <p:anim calcmode="lin" valueType="num">
                                      <p:cBhvr additive="base">
                                        <p:cTn id="14"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89000"/>
              </a:schemeClr>
            </a:gs>
            <a:gs pos="23000">
              <a:schemeClr val="accent4">
                <a:lumMod val="78000"/>
              </a:schemeClr>
            </a:gs>
            <a:gs pos="69000">
              <a:srgbClr val="002060"/>
            </a:gs>
            <a:gs pos="97000">
              <a:schemeClr val="accent4">
                <a:lumMod val="7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332656"/>
            <a:ext cx="8640960" cy="6525344"/>
          </a:xfrm>
        </p:spPr>
        <p:txBody>
          <a:bodyPr>
            <a:noAutofit/>
          </a:bodyPr>
          <a:lstStyle/>
          <a:p>
            <a:pPr marL="273050" indent="0" algn="just">
              <a:lnSpc>
                <a:spcPct val="114000"/>
              </a:lnSpc>
              <a:buNone/>
            </a:pPr>
            <a:r>
              <a:rPr lang="it-IT" b="1" dirty="0" smtClean="0">
                <a:solidFill>
                  <a:srgbClr val="FFFF00"/>
                </a:solidFill>
              </a:rPr>
              <a:t>In una società che ha deciso di cancellare Dio dall'orizzonte di significato, declinando una cultura completamente atea, il cristiano si trova tentato dal pensiero negativo e spinto verso il pressapochismo spirituale, è qui che le esperienze spirituali forti non possono essere annunciate, perché sembrerebbero follia visionaria, possono solo essere custodite tra alcuni, come un segreto per sorreggersi a vicenda, anche se nell’ordinario ne può trasparire la luce.</a:t>
            </a:r>
          </a:p>
          <a:p>
            <a:pPr algn="just">
              <a:lnSpc>
                <a:spcPct val="114000"/>
              </a:lnSpc>
              <a:buNone/>
            </a:pPr>
            <a:endParaRPr lang="it-IT" sz="2800" dirty="0"/>
          </a:p>
        </p:txBody>
      </p:sp>
      <p:sp>
        <p:nvSpPr>
          <p:cNvPr id="4" name="Segnaposto numero diapositiva 3"/>
          <p:cNvSpPr>
            <a:spLocks noGrp="1"/>
          </p:cNvSpPr>
          <p:nvPr>
            <p:ph type="sldNum" sz="quarter" idx="12"/>
          </p:nvPr>
        </p:nvSpPr>
        <p:spPr/>
        <p:txBody>
          <a:bodyPr/>
          <a:lstStyle/>
          <a:p>
            <a:fld id="{ADE84033-FA7A-4536-B5D3-A80D5036F1FD}" type="slidenum">
              <a:rPr lang="it-IT" smtClean="0"/>
              <a:pPr/>
              <a:t>16</a:t>
            </a:fld>
            <a:endParaRPr lang="it-IT"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ADE84033-FA7A-4536-B5D3-A80D5036F1FD}" type="slidenum">
              <a:rPr lang="it-IT" smtClean="0"/>
              <a:pPr/>
              <a:t>17</a:t>
            </a:fld>
            <a:endParaRPr lang="it-IT"/>
          </a:p>
        </p:txBody>
      </p:sp>
      <p:pic>
        <p:nvPicPr>
          <p:cNvPr id="5" name="Immagine 4" descr="16-perugino-trasfigurazione.jpg"/>
          <p:cNvPicPr>
            <a:picLocks noChangeAspect="1"/>
          </p:cNvPicPr>
          <p:nvPr/>
        </p:nvPicPr>
        <p:blipFill>
          <a:blip r:embed="rId2" cstate="print"/>
          <a:stretch>
            <a:fillRect/>
          </a:stretch>
        </p:blipFill>
        <p:spPr>
          <a:xfrm>
            <a:off x="0" y="0"/>
            <a:ext cx="5515197" cy="6633556"/>
          </a:xfrm>
          <a:prstGeom prst="rect">
            <a:avLst/>
          </a:prstGeom>
        </p:spPr>
      </p:pic>
      <p:sp>
        <p:nvSpPr>
          <p:cNvPr id="6" name="Rettangolo 5"/>
          <p:cNvSpPr/>
          <p:nvPr/>
        </p:nvSpPr>
        <p:spPr>
          <a:xfrm>
            <a:off x="611560" y="6321646"/>
            <a:ext cx="3972128" cy="369332"/>
          </a:xfrm>
          <a:prstGeom prst="rect">
            <a:avLst/>
          </a:prstGeom>
        </p:spPr>
        <p:txBody>
          <a:bodyPr wrap="square">
            <a:spAutoFit/>
          </a:bodyPr>
          <a:lstStyle/>
          <a:p>
            <a:r>
              <a:rPr lang="it-IT" b="1" dirty="0" smtClean="0"/>
              <a:t>Galleria nazionale dell’Umbria Perugia</a:t>
            </a:r>
            <a:endParaRPr lang="it-IT" b="1" dirty="0"/>
          </a:p>
        </p:txBody>
      </p:sp>
      <p:sp>
        <p:nvSpPr>
          <p:cNvPr id="2" name="Rettangolo 1"/>
          <p:cNvSpPr/>
          <p:nvPr/>
        </p:nvSpPr>
        <p:spPr>
          <a:xfrm>
            <a:off x="5435922" y="1772816"/>
            <a:ext cx="3708078" cy="2215991"/>
          </a:xfrm>
          <a:prstGeom prst="rect">
            <a:avLst/>
          </a:prstGeom>
          <a:noFill/>
        </p:spPr>
        <p:txBody>
          <a:bodyPr wrap="square" lIns="91440" tIns="45720" rIns="91440" bIns="45720">
            <a:spAutoFit/>
          </a:bodyPr>
          <a:lstStyle/>
          <a:p>
            <a:pPr algn="ctr"/>
            <a:r>
              <a:rPr lang="it-IT" sz="138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innerShdw blurRad="63500" dist="101600" dir="13500000">
                    <a:prstClr val="black">
                      <a:alpha val="50000"/>
                    </a:prstClr>
                  </a:innerShdw>
                </a:effectLst>
              </a:rPr>
              <a:t>FINE</a:t>
            </a:r>
            <a:endParaRPr lang="it-IT" sz="13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innerShdw blurRad="63500" dist="101600" dir="13500000">
                  <a:prstClr val="black">
                    <a:alpha val="50000"/>
                  </a:prstClr>
                </a:inn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style.rotation</p:attrName>
                                        </p:attrNameLst>
                                      </p:cBhvr>
                                      <p:tavLst>
                                        <p:tav tm="0">
                                          <p:val>
                                            <p:fltVal val="720"/>
                                          </p:val>
                                        </p:tav>
                                        <p:tav tm="100000">
                                          <p:val>
                                            <p:fltVal val="0"/>
                                          </p:val>
                                        </p:tav>
                                      </p:tavLst>
                                    </p:anim>
                                    <p:anim calcmode="lin" valueType="num">
                                      <p:cBhvr>
                                        <p:cTn id="9" dur="2000" fill="hold"/>
                                        <p:tgtEl>
                                          <p:spTgt spid="5"/>
                                        </p:tgtEl>
                                        <p:attrNameLst>
                                          <p:attrName>ppt_h</p:attrName>
                                        </p:attrNameLst>
                                      </p:cBhvr>
                                      <p:tavLst>
                                        <p:tav tm="0">
                                          <p:val>
                                            <p:fltVal val="0"/>
                                          </p:val>
                                        </p:tav>
                                        <p:tav tm="100000">
                                          <p:val>
                                            <p:strVal val="#ppt_h"/>
                                          </p:val>
                                        </p:tav>
                                      </p:tavLst>
                                    </p:anim>
                                    <p:anim calcmode="lin" valueType="num">
                                      <p:cBhvr>
                                        <p:cTn id="10" dur="2000" fill="hold"/>
                                        <p:tgtEl>
                                          <p:spTgt spid="5"/>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6" presetClass="entr" presetSubtype="16" fill="hold" grpId="0" nodeType="after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par>
                          <p:cTn id="15" fill="hold">
                            <p:stCondLst>
                              <p:cond delay="4500"/>
                            </p:stCondLst>
                            <p:childTnLst>
                              <p:par>
                                <p:cTn id="16" presetID="28" presetClass="entr" presetSubtype="0" fill="hold" grpId="0" nodeType="afterEffect">
                                  <p:stCondLst>
                                    <p:cond delay="1000"/>
                                  </p:stCondLst>
                                  <p:childTnLst>
                                    <p:set>
                                      <p:cBhvr>
                                        <p:cTn id="17" dur="1" fill="hold">
                                          <p:stCondLst>
                                            <p:cond delay="0"/>
                                          </p:stCondLst>
                                        </p:cTn>
                                        <p:tgtEl>
                                          <p:spTgt spid="2"/>
                                        </p:tgtEl>
                                        <p:attrNameLst>
                                          <p:attrName>style.visibility</p:attrName>
                                        </p:attrNameLst>
                                      </p:cBhvr>
                                      <p:to>
                                        <p:strVal val="visible"/>
                                      </p:to>
                                    </p:set>
                                    <p:anim calcmode="lin" valueType="num">
                                      <p:cBhvr>
                                        <p:cTn id="18" dur="7000" fill="hold"/>
                                        <p:tgtEl>
                                          <p:spTgt spid="2"/>
                                        </p:tgtEl>
                                        <p:attrNameLst>
                                          <p:attrName>ppt_x</p:attrName>
                                        </p:attrNameLst>
                                      </p:cBhvr>
                                      <p:tavLst>
                                        <p:tav tm="0">
                                          <p:val>
                                            <p:strVal val="#ppt_x"/>
                                          </p:val>
                                        </p:tav>
                                        <p:tav tm="100000">
                                          <p:val>
                                            <p:strVal val="#ppt_x"/>
                                          </p:val>
                                        </p:tav>
                                      </p:tavLst>
                                    </p:anim>
                                    <p:anim calcmode="lin" valueType="num">
                                      <p:cBhvr>
                                        <p:cTn id="19" dur="7000" fill="hold"/>
                                        <p:tgtEl>
                                          <p:spTgt spid="2"/>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theme/theme1.xml><?xml version="1.0" encoding="utf-8"?>
<a:theme xmlns:a="http://schemas.openxmlformats.org/drawingml/2006/main" name="Tema di Office">
  <a:themeElements>
    <a:clrScheme name="Impostazioni personalizzate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423</TotalTime>
  <Words>1252</Words>
  <Application>Microsoft Macintosh PowerPoint</Application>
  <PresentationFormat>Presentazione su schermo (4:3)</PresentationFormat>
  <Paragraphs>62</Paragraphs>
  <Slides>17</Slides>
  <Notes>2</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17</vt:i4>
      </vt:variant>
    </vt:vector>
  </HeadingPairs>
  <TitlesOfParts>
    <vt:vector size="24" baseType="lpstr">
      <vt:lpstr>Adobe Gothic Std B</vt:lpstr>
      <vt:lpstr>Arial Black</vt:lpstr>
      <vt:lpstr>Calibri</vt:lpstr>
      <vt:lpstr>Splash</vt:lpstr>
      <vt:lpstr>Times New Roman</vt:lpstr>
      <vt:lpstr>Arial</vt:lpstr>
      <vt:lpstr>Tema di Office</vt:lpstr>
      <vt:lpstr>Presentazione di PowerPoint</vt:lpstr>
      <vt:lpstr>Presentazione di PowerPoint</vt:lpstr>
      <vt:lpstr>Dal Vangelo di marco 8,34-9,13</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Commento</vt:lpstr>
      <vt:lpstr>Presentazione di PowerPoint</vt:lpstr>
      <vt:lpstr>La difficoltà che abbiamo a comprendere i problemi della vita nascono spesso dalla incapacità di fare memoria degli eventi di luce del passato, quasi fossero dovuti e non un dono gratuito di Dio. Gesù ci insegna che la forza della memoria e della gratitudine permette all’uomo di sopportare la persecuzione, l'odio, il dolore e tutte le difficoltà senza cadere nella disperazione, perché il Vangelo gli assicura che la morte è stata vinta dalla vita.</vt:lpstr>
      <vt:lpstr>Presentazione di PowerPoint</vt:lpstr>
      <vt:lpstr>Presentazione di PowerPoint</vt:lpstr>
    </vt:vector>
  </TitlesOfParts>
  <Company>indaco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Cesare Ciancianaini</dc:creator>
  <cp:lastModifiedBy>Utente di Microsoft Office</cp:lastModifiedBy>
  <cp:revision>69</cp:revision>
  <dcterms:created xsi:type="dcterms:W3CDTF">2016-08-04T07:21:11Z</dcterms:created>
  <dcterms:modified xsi:type="dcterms:W3CDTF">2016-09-01T20:29:57Z</dcterms:modified>
</cp:coreProperties>
</file>